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71" r:id="rId2"/>
    <p:sldId id="270" r:id="rId3"/>
    <p:sldId id="262" r:id="rId4"/>
    <p:sldId id="287" r:id="rId5"/>
    <p:sldId id="289" r:id="rId6"/>
    <p:sldId id="294" r:id="rId7"/>
    <p:sldId id="281" r:id="rId8"/>
    <p:sldId id="282" r:id="rId9"/>
    <p:sldId id="285" r:id="rId10"/>
    <p:sldId id="295" r:id="rId11"/>
    <p:sldId id="297" r:id="rId12"/>
    <p:sldId id="286" r:id="rId13"/>
    <p:sldId id="279" r:id="rId14"/>
    <p:sldId id="284" r:id="rId15"/>
    <p:sldId id="299" r:id="rId16"/>
    <p:sldId id="290" r:id="rId17"/>
    <p:sldId id="291" r:id="rId18"/>
    <p:sldId id="292" r:id="rId19"/>
    <p:sldId id="276" r:id="rId20"/>
    <p:sldId id="275" r:id="rId21"/>
    <p:sldId id="27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2E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912" autoAdjust="0"/>
    <p:restoredTop sz="96357" autoAdjust="0"/>
  </p:normalViewPr>
  <p:slideViewPr>
    <p:cSldViewPr snapToGrid="0">
      <p:cViewPr>
        <p:scale>
          <a:sx n="60" d="100"/>
          <a:sy n="60" d="100"/>
        </p:scale>
        <p:origin x="570" y="2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38173A-68F0-475C-99E9-28A932BD1C30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4216E2-B9E6-4E9A-A1DE-DEFC6265B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9236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BC5C2C-B512-4EE8-94AE-33704128AAE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009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377CC-5508-4000-89B6-3F9446776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74E769-A0AA-4DBE-B03B-00D12B4AB0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DE90F-11E9-4C0B-83EB-E5E121D4E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E703DC-8239-44C0-BAC3-559969C7A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639202-B9CB-427E-A74F-B1B13008D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7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92F86-A4F1-4D87-965D-6DD1A69E5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B7C30D-051A-4D48-9D28-54B6B27058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C56BF1-53F7-4415-90FD-1CAF5C4D0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E47FD-007F-4ABC-A9B9-077A2DC1B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B29A4-FDB9-41F9-AF7B-22AB5E8BB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91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AA1EE-D3BE-4D35-827D-AC3B04B2F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B5AD36-A775-4DE9-BEB5-92CCE26D89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D40FEB-CB7F-42CC-B359-0E2878575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2E28C-AE5B-4687-AEB0-57BBBEBC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9192F-090B-46B2-96E9-9F27ED3C4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17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79212-CCC2-491C-BD42-34880BB95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4B4498-81B8-4075-9C5B-0BFFE16EFE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67B235-B92C-4FC9-BA6C-589E2B4056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062471-015F-4623-98BB-DDEDBF7B55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DA03DC-A230-4822-ABC9-76195785C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08BEEC-C940-4559-9742-97FDE9013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212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4F649-648E-4985-B72B-7DCB26011F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174F2-C905-4BE4-ABD7-D3BBF50A66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6EB018-068E-4822-BBDD-C338800BBA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F89B84-CA84-4364-8736-51337AD639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1DBC24-ABD5-45EA-A7E0-189B091730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789D9E-A418-4BC4-B8BA-F644D3E60A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C20228-58D2-4ECD-98B8-00A029E8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0D35D1-F938-4351-AA99-5CDF22E13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379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85780-2E36-461D-BF0A-051968536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39A285-887E-47D2-A38F-67FAAE596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39ED15-5D68-4959-8AED-6229BFAA4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B1D693-2A0B-42FE-BDC9-22A71E723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821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26FC14-F4DD-462A-8E41-A66C0476D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0295B6-B21D-4887-AAFD-03BB492BB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3A42A7-D1FF-485D-A0BF-19FE64DBD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82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45EDC-19B4-4161-A9E7-6CB923CD79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276AE-7B9A-4D5A-8A6E-15CB168724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92638-FE42-43F2-B81B-FCC6C3068A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DEBE68-E099-4FA3-AF00-4F7118E8C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96BF63-B83F-4FFC-BBA5-18F32A6A5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BA0731-F083-4432-8778-104403E7AC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429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77323-FCAF-490E-8237-B79C0DD2C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963FC0-5B35-480C-8122-EF62268D98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E4F23B-46EC-4EEB-A3EA-9DF8C5383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B37813-E674-43C8-97AF-2609FB3CB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243EFA-6A41-43AF-A6F8-877978928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798D11-CC8E-45B8-B745-6401BD6C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09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7FB8D-AAC1-4A74-8E8D-051D8A898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9FFA7F5-ACA3-4630-BA01-B9B2BD8146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F4506D-AD7E-4139-9ECB-D747BB463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C0132-7777-4639-A975-F942834FB3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2A89ED-A3A8-4CF9-86D5-25EE38C6C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45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86E8E-DD42-40BF-82CD-EA4173DA905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48AAC5-CF36-47F3-80DB-2C43613BB8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42544C-D6D8-4424-8A2A-354C50CE6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ECCE35-0960-4B22-B6C1-23BAC6C85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6B5AA-67FD-4E75-8AA7-FE4706562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338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84846B-83BF-4664-8C6F-33AC51B132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59A855-CC33-4517-B9A9-A56C304D6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B7AB9-25DF-4B3C-99EC-3CE50E80DE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EC3D77-980A-4F13-AAF4-2E0C65187E3E}" type="datetimeFigureOut">
              <a:rPr lang="en-US" smtClean="0"/>
              <a:t>7/15/2020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99B27-56F2-40DF-90A0-1C8D6877B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59C10C-651C-40F2-B275-AE9ABA0B38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5D423-FD63-4EE2-A940-37F805886B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146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18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22.sv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sv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3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11.jpg"/><Relationship Id="rId7" Type="http://schemas.openxmlformats.org/officeDocument/2006/relationships/image" Target="../media/image35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9" Type="http://schemas.openxmlformats.org/officeDocument/2006/relationships/image" Target="../media/image37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sv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0.jpg"/><Relationship Id="rId4" Type="http://schemas.openxmlformats.org/officeDocument/2006/relationships/image" Target="../media/image4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tel:(571)%20553-6885" TargetMode="External"/><Relationship Id="rId3" Type="http://schemas.openxmlformats.org/officeDocument/2006/relationships/image" Target="../media/image5.jpg"/><Relationship Id="rId7" Type="http://schemas.openxmlformats.org/officeDocument/2006/relationships/image" Target="../media/image9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Relationship Id="rId9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group of people in a room&#10;&#10;Description automatically generated">
            <a:extLst>
              <a:ext uri="{FF2B5EF4-FFF2-40B4-BE49-F238E27FC236}">
                <a16:creationId xmlns:a16="http://schemas.microsoft.com/office/drawing/2014/main" id="{A6121626-1B16-4062-870D-0B7E90978DC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19461" r="-1" b="545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240E29-22BB-432B-AE86-831FFF5CD54D}"/>
              </a:ext>
            </a:extLst>
          </p:cNvPr>
          <p:cNvSpPr txBox="1"/>
          <p:nvPr/>
        </p:nvSpPr>
        <p:spPr>
          <a:xfrm>
            <a:off x="332367" y="554480"/>
            <a:ext cx="4539436" cy="5826490"/>
          </a:xfrm>
          <a:prstGeom prst="rect">
            <a:avLst/>
          </a:prstGeom>
          <a:solidFill>
            <a:srgbClr val="203864">
              <a:alpha val="65098"/>
            </a:srgbClr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EA237-C99A-4DDC-BC6D-EDCAB4D84C59}"/>
              </a:ext>
            </a:extLst>
          </p:cNvPr>
          <p:cNvSpPr txBox="1"/>
          <p:nvPr/>
        </p:nvSpPr>
        <p:spPr>
          <a:xfrm>
            <a:off x="332367" y="301877"/>
            <a:ext cx="4404523" cy="60016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July 17, 2020</a:t>
            </a: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Simulation: 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Have 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Learned from </a:t>
            </a:r>
          </a:p>
          <a:p>
            <a:r>
              <a:rPr lang="en-US" sz="4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Pandemic</a:t>
            </a:r>
          </a:p>
          <a:p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0F6043F3-6D0B-4AF1-8691-892B9F9ED2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5437" y="6322791"/>
            <a:ext cx="2514196" cy="30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22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F2AFEB92-2956-4988-8C4F-3ADF712021FC}"/>
              </a:ext>
            </a:extLst>
          </p:cNvPr>
          <p:cNvGrpSpPr/>
          <p:nvPr/>
        </p:nvGrpSpPr>
        <p:grpSpPr>
          <a:xfrm>
            <a:off x="864421" y="1692647"/>
            <a:ext cx="2435904" cy="1842851"/>
            <a:chOff x="1603760" y="1954372"/>
            <a:chExt cx="2435904" cy="1842851"/>
          </a:xfrm>
        </p:grpSpPr>
        <p:pic>
          <p:nvPicPr>
            <p:cNvPr id="4" name="Picture 3" descr="A person wearing a suit and tie smiling at the camera&#10;&#10;Description automatically generated">
              <a:extLst>
                <a:ext uri="{FF2B5EF4-FFF2-40B4-BE49-F238E27FC236}">
                  <a16:creationId xmlns:a16="http://schemas.microsoft.com/office/drawing/2014/main" id="{8B54412F-5111-43EA-A754-4194CC916C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56" r="14556"/>
            <a:stretch/>
          </p:blipFill>
          <p:spPr>
            <a:xfrm>
              <a:off x="2133850" y="1954372"/>
              <a:ext cx="1360992" cy="127563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22CA05A-DAB9-4470-9727-049EAB8C0C3F}"/>
                </a:ext>
              </a:extLst>
            </p:cNvPr>
            <p:cNvSpPr txBox="1"/>
            <p:nvPr/>
          </p:nvSpPr>
          <p:spPr>
            <a:xfrm>
              <a:off x="1603760" y="3274003"/>
              <a:ext cx="243590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PAUL LUND</a:t>
              </a:r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Hord Coplan Macht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6954F4-1883-490D-9731-B8CBD0749435}"/>
              </a:ext>
            </a:extLst>
          </p:cNvPr>
          <p:cNvGrpSpPr/>
          <p:nvPr/>
        </p:nvGrpSpPr>
        <p:grpSpPr>
          <a:xfrm>
            <a:off x="3695900" y="1669743"/>
            <a:ext cx="2260654" cy="1983516"/>
            <a:chOff x="4944529" y="1954372"/>
            <a:chExt cx="2260654" cy="198351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606BA1C2-03EF-4279-AB30-F927EF475720}"/>
                </a:ext>
              </a:extLst>
            </p:cNvPr>
            <p:cNvSpPr txBox="1"/>
            <p:nvPr/>
          </p:nvSpPr>
          <p:spPr>
            <a:xfrm>
              <a:off x="4944529" y="3230002"/>
              <a:ext cx="2260654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PAMELA R. JEFFRIES </a:t>
              </a:r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George Washington University School of Nursing</a:t>
              </a:r>
            </a:p>
          </p:txBody>
        </p:sp>
        <p:pic>
          <p:nvPicPr>
            <p:cNvPr id="7" name="Picture 6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C52919F1-22A3-442C-A722-A75210D5BB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1" t="10828" r="7056" b="34546"/>
            <a:stretch/>
          </p:blipFill>
          <p:spPr>
            <a:xfrm>
              <a:off x="5394359" y="1954372"/>
              <a:ext cx="1360994" cy="1275631"/>
            </a:xfrm>
            <a:prstGeom prst="rect">
              <a:avLst/>
            </a:prstGeom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466E335-9F24-4B5B-9AF3-B450E39E9455}"/>
              </a:ext>
            </a:extLst>
          </p:cNvPr>
          <p:cNvGrpSpPr/>
          <p:nvPr/>
        </p:nvGrpSpPr>
        <p:grpSpPr>
          <a:xfrm>
            <a:off x="2580054" y="4157801"/>
            <a:ext cx="1849897" cy="2065635"/>
            <a:chOff x="8276391" y="1954372"/>
            <a:chExt cx="1849897" cy="206563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9FD2E19A-140C-488A-9570-C9C38715ED58}"/>
                </a:ext>
              </a:extLst>
            </p:cNvPr>
            <p:cNvSpPr txBox="1"/>
            <p:nvPr/>
          </p:nvSpPr>
          <p:spPr>
            <a:xfrm>
              <a:off x="8276391" y="3312121"/>
              <a:ext cx="184989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KELLIE BRYANT</a:t>
              </a:r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Columbia University School of Nursing</a:t>
              </a:r>
            </a:p>
          </p:txBody>
        </p:sp>
        <p:pic>
          <p:nvPicPr>
            <p:cNvPr id="9" name="Picture 8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D7DB4B4A-5301-461F-B0DE-4CC39A98C9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55"/>
            <a:stretch/>
          </p:blipFill>
          <p:spPr>
            <a:xfrm>
              <a:off x="8476172" y="1954372"/>
              <a:ext cx="1439142" cy="135421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0A84624-8244-41B4-BBD6-37828A196093}"/>
              </a:ext>
            </a:extLst>
          </p:cNvPr>
          <p:cNvGrpSpPr/>
          <p:nvPr/>
        </p:nvGrpSpPr>
        <p:grpSpPr>
          <a:xfrm>
            <a:off x="7785494" y="4157801"/>
            <a:ext cx="2225376" cy="2064500"/>
            <a:chOff x="1175899" y="4473660"/>
            <a:chExt cx="2225376" cy="206450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AFBA418-9823-41AA-BE38-4829A730D1F9}"/>
                </a:ext>
              </a:extLst>
            </p:cNvPr>
            <p:cNvSpPr txBox="1"/>
            <p:nvPr/>
          </p:nvSpPr>
          <p:spPr>
            <a:xfrm>
              <a:off x="1175899" y="5830274"/>
              <a:ext cx="222537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CAROL F. DURHAM</a:t>
              </a:r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The University of North Carolina at Chapel Hill</a:t>
              </a:r>
            </a:p>
          </p:txBody>
        </p:sp>
        <p:pic>
          <p:nvPicPr>
            <p:cNvPr id="13" name="Picture 12" descr="A person standing in front of a building&#10;&#10;Description automatically generated">
              <a:extLst>
                <a:ext uri="{FF2B5EF4-FFF2-40B4-BE49-F238E27FC236}">
                  <a16:creationId xmlns:a16="http://schemas.microsoft.com/office/drawing/2014/main" id="{F05E18E9-BEE1-4489-8D2B-EF52CC820E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" t="2525" r="-403" b="35116"/>
            <a:stretch/>
          </p:blipFill>
          <p:spPr>
            <a:xfrm>
              <a:off x="1543800" y="4473660"/>
              <a:ext cx="1449076" cy="135421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78C357-5033-487B-948E-96646849D9DD}"/>
              </a:ext>
            </a:extLst>
          </p:cNvPr>
          <p:cNvGrpSpPr/>
          <p:nvPr/>
        </p:nvGrpSpPr>
        <p:grpSpPr>
          <a:xfrm>
            <a:off x="6153472" y="1669743"/>
            <a:ext cx="2744710" cy="2038610"/>
            <a:chOff x="572729" y="4565785"/>
            <a:chExt cx="2744710" cy="2038610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E488877-8CB7-4FB4-BBEA-B5309A9A71E8}"/>
                </a:ext>
              </a:extLst>
            </p:cNvPr>
            <p:cNvSpPr txBox="1"/>
            <p:nvPr/>
          </p:nvSpPr>
          <p:spPr>
            <a:xfrm>
              <a:off x="572729" y="5896509"/>
              <a:ext cx="2744710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CRYSTEL L. FARINA</a:t>
              </a:r>
            </a:p>
            <a:p>
              <a:pPr algn="ctr"/>
              <a:r>
                <a:rPr lang="en-US" sz="12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George Washington University School of Nursing</a:t>
              </a:r>
            </a:p>
          </p:txBody>
        </p:sp>
        <p:pic>
          <p:nvPicPr>
            <p:cNvPr id="15" name="Picture 14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02EC55AF-DCF6-4A4E-9194-3D7DB606AA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" t="2358" r="-403" b="35126"/>
            <a:stretch/>
          </p:blipFill>
          <p:spPr>
            <a:xfrm>
              <a:off x="1238682" y="4565785"/>
              <a:ext cx="1444838" cy="1354217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A60B361-B3F6-496A-B657-66E34CFD16DC}"/>
              </a:ext>
            </a:extLst>
          </p:cNvPr>
          <p:cNvGrpSpPr/>
          <p:nvPr/>
        </p:nvGrpSpPr>
        <p:grpSpPr>
          <a:xfrm>
            <a:off x="5086317" y="4157801"/>
            <a:ext cx="2042811" cy="2277547"/>
            <a:chOff x="8822452" y="1692647"/>
            <a:chExt cx="2042811" cy="2277547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646FFD4A-0D47-477B-BE25-F7DA7B2619A9}"/>
                </a:ext>
              </a:extLst>
            </p:cNvPr>
            <p:cNvGrpSpPr/>
            <p:nvPr/>
          </p:nvGrpSpPr>
          <p:grpSpPr>
            <a:xfrm>
              <a:off x="8822452" y="1692647"/>
              <a:ext cx="2042811" cy="2277547"/>
              <a:chOff x="6034464" y="4565785"/>
              <a:chExt cx="2042811" cy="2277547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FDB3CC1-DAC1-4300-AF17-A8AEFC4629FA}"/>
                  </a:ext>
                </a:extLst>
              </p:cNvPr>
              <p:cNvSpPr txBox="1"/>
              <p:nvPr/>
            </p:nvSpPr>
            <p:spPr>
              <a:xfrm>
                <a:off x="6034464" y="5920002"/>
                <a:ext cx="204281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06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SHARON DECKER</a:t>
                </a:r>
              </a:p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Texas Tech University Health Sciences Center</a:t>
                </a:r>
              </a:p>
              <a:p>
                <a:pPr algn="ctr"/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A4D77BB-145A-4496-A801-B82FBCB32C45}"/>
                  </a:ext>
                </a:extLst>
              </p:cNvPr>
              <p:cNvSpPr/>
              <p:nvPr/>
            </p:nvSpPr>
            <p:spPr>
              <a:xfrm>
                <a:off x="6357306" y="4565785"/>
                <a:ext cx="1405195" cy="13542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0" name="Picture 29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94B22DFF-544A-4F3F-BAB9-38C373D6F9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4" t="7299" r="20117" b="12959"/>
            <a:stretch/>
          </p:blipFill>
          <p:spPr>
            <a:xfrm>
              <a:off x="9160255" y="1692647"/>
              <a:ext cx="1405195" cy="1370887"/>
            </a:xfrm>
            <a:prstGeom prst="rect">
              <a:avLst/>
            </a:prstGeom>
          </p:spPr>
        </p:pic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05EC689-9613-4649-B6A2-6ABF9F17CB5E}"/>
              </a:ext>
            </a:extLst>
          </p:cNvPr>
          <p:cNvGrpSpPr/>
          <p:nvPr/>
        </p:nvGrpSpPr>
        <p:grpSpPr>
          <a:xfrm>
            <a:off x="8961753" y="1669743"/>
            <a:ext cx="2632673" cy="2062103"/>
            <a:chOff x="2084621" y="4393802"/>
            <a:chExt cx="2632673" cy="206210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BC2AE044-A343-4378-81C8-0EF356C06A54}"/>
                </a:ext>
              </a:extLst>
            </p:cNvPr>
            <p:cNvGrpSpPr/>
            <p:nvPr/>
          </p:nvGrpSpPr>
          <p:grpSpPr>
            <a:xfrm>
              <a:off x="2084621" y="4393802"/>
              <a:ext cx="2632673" cy="2062103"/>
              <a:chOff x="3465241" y="4565785"/>
              <a:chExt cx="2632673" cy="2062103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03E7E28-8894-4DAF-97F1-7CDBC9C0B535}"/>
                  </a:ext>
                </a:extLst>
              </p:cNvPr>
              <p:cNvSpPr txBox="1"/>
              <p:nvPr/>
            </p:nvSpPr>
            <p:spPr>
              <a:xfrm>
                <a:off x="3465241" y="5920002"/>
                <a:ext cx="2632673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06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PAMELA SLAVEN-LEE</a:t>
                </a:r>
                <a:r>
                  <a:rPr lang="en-US" sz="1600" b="1" dirty="0">
                    <a:solidFill>
                      <a:srgbClr val="002060"/>
                    </a:solidFill>
                  </a:rPr>
                  <a:t> </a:t>
                </a:r>
                <a:endParaRPr lang="en-US" sz="1600" dirty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sz="1200" dirty="0">
                    <a:solidFill>
                      <a:schemeClr val="bg1">
                        <a:lumMod val="50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George Washington University School of Nursing</a:t>
                </a: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9AC7F9F-DC84-47E2-9D19-B7EED4C1BAAD}"/>
                  </a:ext>
                </a:extLst>
              </p:cNvPr>
              <p:cNvSpPr/>
              <p:nvPr/>
            </p:nvSpPr>
            <p:spPr>
              <a:xfrm>
                <a:off x="4065544" y="4565785"/>
                <a:ext cx="1405195" cy="13542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1" name="Picture 2" descr="Photo of Dr. Pamela Slaven-Lee">
              <a:extLst>
                <a:ext uri="{FF2B5EF4-FFF2-40B4-BE49-F238E27FC236}">
                  <a16:creationId xmlns:a16="http://schemas.microsoft.com/office/drawing/2014/main" id="{7266D2A2-C4A5-4143-A745-C7D682D5F6B2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78" b="13448"/>
            <a:stretch/>
          </p:blipFill>
          <p:spPr bwMode="auto">
            <a:xfrm>
              <a:off x="2925901" y="4393802"/>
              <a:ext cx="1062049" cy="1376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FF7C04C1-B9B5-49E1-9B02-964DFA50F9CA}"/>
              </a:ext>
            </a:extLst>
          </p:cNvPr>
          <p:cNvSpPr txBox="1"/>
          <p:nvPr/>
        </p:nvSpPr>
        <p:spPr>
          <a:xfrm>
            <a:off x="0" y="-150954"/>
            <a:ext cx="12191999" cy="150810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SIMULATION: </a:t>
            </a:r>
          </a:p>
          <a:p>
            <a:pPr algn="ctr"/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What We Have Learned from the Pandemic</a:t>
            </a:r>
          </a:p>
          <a:p>
            <a:pPr algn="ctr"/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4063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983FAC7-C682-406A-8A35-EB2A166B24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10828" r="7056" b="34546"/>
          <a:stretch/>
        </p:blipFill>
        <p:spPr>
          <a:xfrm>
            <a:off x="9658130" y="966072"/>
            <a:ext cx="2004662" cy="187892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5B381A7-8A92-417C-A738-EAC0BE4FB621}"/>
              </a:ext>
            </a:extLst>
          </p:cNvPr>
          <p:cNvSpPr txBox="1"/>
          <p:nvPr/>
        </p:nvSpPr>
        <p:spPr>
          <a:xfrm>
            <a:off x="9658131" y="3147257"/>
            <a:ext cx="24732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Pamela R. Jeffries </a:t>
            </a:r>
          </a:p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PhD, RN, FAAN, ANEF </a:t>
            </a: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Professor and Dean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George Washington University School of Nursing</a:t>
            </a:r>
          </a:p>
        </p:txBody>
      </p:sp>
      <p:pic>
        <p:nvPicPr>
          <p:cNvPr id="13" name="Picture 12" descr="A close up of a sign&#10;&#10;Description automatically generated">
            <a:extLst>
              <a:ext uri="{FF2B5EF4-FFF2-40B4-BE49-F238E27FC236}">
                <a16:creationId xmlns:a16="http://schemas.microsoft.com/office/drawing/2014/main" id="{9F01F586-4276-4FDC-8D98-EA045264F1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2" y="4528657"/>
            <a:ext cx="1383618" cy="517068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17B15EDD-2992-4587-BB98-9888C486EA9D}"/>
              </a:ext>
            </a:extLst>
          </p:cNvPr>
          <p:cNvSpPr txBox="1">
            <a:spLocks/>
          </p:cNvSpPr>
          <p:nvPr/>
        </p:nvSpPr>
        <p:spPr>
          <a:xfrm>
            <a:off x="676954" y="326761"/>
            <a:ext cx="9018234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Dean’s Perspective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830C82D1-3752-4DEF-B49D-BA17F5F77D1C}"/>
              </a:ext>
            </a:extLst>
          </p:cNvPr>
          <p:cNvSpPr txBox="1">
            <a:spLocks/>
          </p:cNvSpPr>
          <p:nvPr/>
        </p:nvSpPr>
        <p:spPr>
          <a:xfrm>
            <a:off x="676954" y="1652324"/>
            <a:ext cx="8720434" cy="982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During this unprecedented time teaching, planning, and leading during a global pandemic, these are lessons learned:</a:t>
            </a:r>
          </a:p>
          <a:p>
            <a:pPr algn="l"/>
            <a:endParaRPr lang="en-US" dirty="0">
              <a:solidFill>
                <a:schemeClr val="bg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C4F26BF-AB7C-4236-948A-BCA1EB0B9A33}"/>
              </a:ext>
            </a:extLst>
          </p:cNvPr>
          <p:cNvSpPr txBox="1">
            <a:spLocks/>
          </p:cNvSpPr>
          <p:nvPr/>
        </p:nvSpPr>
        <p:spPr>
          <a:xfrm>
            <a:off x="676954" y="3380971"/>
            <a:ext cx="8235690" cy="25173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1: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Necessity of Communication and Transparency</a:t>
            </a:r>
          </a:p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2: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Value of Collaboration </a:t>
            </a:r>
          </a:p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3: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 can occur quickly when needed </a:t>
            </a:r>
          </a:p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4: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Possibilities and Opportunities Together</a:t>
            </a:r>
          </a:p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 Art of creativity and out-of-the-box thinking </a:t>
            </a:r>
          </a:p>
          <a:p>
            <a:pPr algn="l"/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 </a:t>
            </a:r>
            <a:r>
              <a:rPr lang="en-US" sz="1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#</a:t>
            </a:r>
            <a:r>
              <a:rPr lang="en-US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6:  </a:t>
            </a:r>
            <a:r>
              <a:rPr lang="en-US" sz="18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attitude of gratitude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DFE392BF-FCAF-4E25-8D84-4C013AC57AC2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39821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7FDB37-1347-42AF-B3DC-40C7EFAB8925}"/>
              </a:ext>
            </a:extLst>
          </p:cNvPr>
          <p:cNvSpPr/>
          <p:nvPr/>
        </p:nvSpPr>
        <p:spPr>
          <a:xfrm>
            <a:off x="9658129" y="3056290"/>
            <a:ext cx="230974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Pamela Slaven-Lee</a:t>
            </a:r>
            <a:r>
              <a:rPr lang="en-US" b="1" dirty="0">
                <a:solidFill>
                  <a:srgbClr val="002060"/>
                </a:solidFill>
              </a:rPr>
              <a:t> 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DNP, </a:t>
            </a:r>
            <a:r>
              <a:rPr lang="en-US" sz="12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FNP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-C, </a:t>
            </a:r>
            <a:r>
              <a:rPr lang="en-US" sz="12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FAANP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CHSE</a:t>
            </a:r>
            <a:endParaRPr lang="en-US" sz="12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Clinical Associate Professor and Senior Associate Dean for Academic Affairs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George Washington University School of Nursing</a:t>
            </a:r>
          </a:p>
          <a:p>
            <a:pPr algn="ctr"/>
            <a:endParaRPr lang="en-US" sz="1200" i="1" dirty="0">
              <a:latin typeface="Arial Narrow" panose="020B0606020202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15DC40-F333-4097-A156-D29D483130C4}"/>
              </a:ext>
            </a:extLst>
          </p:cNvPr>
          <p:cNvSpPr txBox="1"/>
          <p:nvPr/>
        </p:nvSpPr>
        <p:spPr>
          <a:xfrm>
            <a:off x="3542414" y="951398"/>
            <a:ext cx="574930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Timely and Accurate Messaging</a:t>
            </a: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 Critical Information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Faculty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Students</a:t>
            </a: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Tracker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 from who, to who, on what date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 or track level follow up needed</a:t>
            </a: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Anticipate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 leadership with consistent answers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FAQ documents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B91FD5-64A4-41DA-B2D4-E75481DAB8C5}"/>
              </a:ext>
            </a:extLst>
          </p:cNvPr>
          <p:cNvSpPr/>
          <p:nvPr/>
        </p:nvSpPr>
        <p:spPr>
          <a:xfrm>
            <a:off x="9658121" y="981980"/>
            <a:ext cx="2008918" cy="18587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BFB4F264-5FB8-45F5-8AED-4C0C2BBD56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1" y="4718283"/>
            <a:ext cx="1635505" cy="611200"/>
          </a:xfrm>
          <a:prstGeom prst="rect">
            <a:avLst/>
          </a:prstGeom>
        </p:spPr>
      </p:pic>
      <p:pic>
        <p:nvPicPr>
          <p:cNvPr id="1026" name="Picture 2" descr="Photo of Dr. Pamela Slaven-Lee">
            <a:extLst>
              <a:ext uri="{FF2B5EF4-FFF2-40B4-BE49-F238E27FC236}">
                <a16:creationId xmlns:a16="http://schemas.microsoft.com/office/drawing/2014/main" id="{75B0EFC9-6906-4860-B6C2-7F72EF0CE9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78" b="13448"/>
          <a:stretch/>
        </p:blipFill>
        <p:spPr bwMode="auto">
          <a:xfrm>
            <a:off x="9945448" y="989542"/>
            <a:ext cx="1434263" cy="1858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02D59FB-E499-43CE-BC38-670F4A7B6DEC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CC48CBCD-1A2F-4A12-B6B8-D1AEF4777F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3060" y="2077208"/>
            <a:ext cx="2707938" cy="2641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5346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C33A3DC-8E02-41D3-8790-6DB6ED279219}"/>
              </a:ext>
            </a:extLst>
          </p:cNvPr>
          <p:cNvSpPr txBox="1"/>
          <p:nvPr/>
        </p:nvSpPr>
        <p:spPr>
          <a:xfrm>
            <a:off x="6208294" y="818147"/>
            <a:ext cx="5590006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Simulation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Focus on competency rather than fidelity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Consider pedagogy and desired learning outcome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Realistic and evidence based evaluation methods</a:t>
            </a:r>
          </a:p>
          <a:p>
            <a:pPr>
              <a:lnSpc>
                <a:spcPct val="200000"/>
              </a:lnSpc>
            </a:pPr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assume the message was received and/or understood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Clarify the intent – edit the words to match the intent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Practice run before student forums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methods of 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Filter of anxiety</a:t>
            </a:r>
          </a:p>
        </p:txBody>
      </p:sp>
      <p:pic>
        <p:nvPicPr>
          <p:cNvPr id="1026" name="Picture 2" descr="Use Lessons Learned for Effective Project Management">
            <a:extLst>
              <a:ext uri="{FF2B5EF4-FFF2-40B4-BE49-F238E27FC236}">
                <a16:creationId xmlns:a16="http://schemas.microsoft.com/office/drawing/2014/main" id="{B4249A96-0F3A-44A4-AAA8-34212F8E3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93"/>
          <a:stretch/>
        </p:blipFill>
        <p:spPr bwMode="auto">
          <a:xfrm>
            <a:off x="-6200942" y="1580147"/>
            <a:ext cx="5792907" cy="4860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glass with a blue background&#10;&#10;Description automatically generated">
            <a:extLst>
              <a:ext uri="{FF2B5EF4-FFF2-40B4-BE49-F238E27FC236}">
                <a16:creationId xmlns:a16="http://schemas.microsoft.com/office/drawing/2014/main" id="{E2FA133F-7221-43AB-876E-93CAA84D2DF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9" r="22820"/>
          <a:stretch/>
        </p:blipFill>
        <p:spPr>
          <a:xfrm>
            <a:off x="0" y="0"/>
            <a:ext cx="5590006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8634C04-CBE4-47A2-8C13-A4E4D35FD219}"/>
              </a:ext>
            </a:extLst>
          </p:cNvPr>
          <p:cNvSpPr txBox="1"/>
          <p:nvPr/>
        </p:nvSpPr>
        <p:spPr>
          <a:xfrm>
            <a:off x="393700" y="4391381"/>
            <a:ext cx="388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LESSONS LEARNED</a:t>
            </a:r>
          </a:p>
        </p:txBody>
      </p:sp>
    </p:spTree>
    <p:extLst>
      <p:ext uri="{BB962C8B-B14F-4D97-AF65-F5344CB8AC3E}">
        <p14:creationId xmlns:p14="http://schemas.microsoft.com/office/powerpoint/2010/main" val="2936308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215DC40-F333-4097-A156-D29D483130C4}"/>
              </a:ext>
            </a:extLst>
          </p:cNvPr>
          <p:cNvSpPr txBox="1"/>
          <p:nvPr/>
        </p:nvSpPr>
        <p:spPr>
          <a:xfrm>
            <a:off x="171556" y="3431280"/>
            <a:ext cx="26848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Adaptability and being comfortable with the unknown</a:t>
            </a:r>
          </a:p>
          <a:p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40E96B-4B39-467F-A54B-326173DA3CB0}"/>
              </a:ext>
            </a:extLst>
          </p:cNvPr>
          <p:cNvSpPr txBox="1"/>
          <p:nvPr/>
        </p:nvSpPr>
        <p:spPr>
          <a:xfrm>
            <a:off x="9658130" y="3070534"/>
            <a:ext cx="247323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Kellie Bryant</a:t>
            </a:r>
          </a:p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DNP, WHNP, CHSE</a:t>
            </a: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Executive Director of Simulation and Assistant Professor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Columbia University School of Nursing</a:t>
            </a:r>
          </a:p>
        </p:txBody>
      </p:sp>
      <p:pic>
        <p:nvPicPr>
          <p:cNvPr id="12" name="Picture 1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FFC43ABE-117E-4C9A-AC21-7C59287381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555"/>
          <a:stretch/>
        </p:blipFill>
        <p:spPr>
          <a:xfrm>
            <a:off x="9658130" y="989542"/>
            <a:ext cx="2008948" cy="1890398"/>
          </a:xfrm>
          <a:prstGeom prst="rect">
            <a:avLst/>
          </a:prstGeom>
        </p:spPr>
      </p:pic>
      <p:sp>
        <p:nvSpPr>
          <p:cNvPr id="3" name="AutoShape 2" descr="Columbia School of Nursing">
            <a:extLst>
              <a:ext uri="{FF2B5EF4-FFF2-40B4-BE49-F238E27FC236}">
                <a16:creationId xmlns:a16="http://schemas.microsoft.com/office/drawing/2014/main" id="{211BE559-2173-4E8A-9A0D-8D9A0D7CA8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AutoShape 4" descr="Columbia School of Nursing">
            <a:extLst>
              <a:ext uri="{FF2B5EF4-FFF2-40B4-BE49-F238E27FC236}">
                <a16:creationId xmlns:a16="http://schemas.microsoft.com/office/drawing/2014/main" id="{22DE6F4D-4A0C-4351-B6CC-DC9176517C0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C067EC-9727-4321-B1B2-16CDFEB72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6558" y="4543843"/>
            <a:ext cx="2173339" cy="47418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61D3966-AEF9-4D12-AA12-D6344455E60A}"/>
              </a:ext>
            </a:extLst>
          </p:cNvPr>
          <p:cNvSpPr txBox="1"/>
          <p:nvPr/>
        </p:nvSpPr>
        <p:spPr>
          <a:xfrm>
            <a:off x="3189470" y="3431280"/>
            <a:ext cx="3139258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of preparing our students for covid-19 </a:t>
            </a:r>
          </a:p>
          <a:p>
            <a:pPr>
              <a:lnSpc>
                <a:spcPct val="200000"/>
              </a:lnSpc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EF2D4E7-FDD3-41E1-8173-E77BB811A05C}"/>
              </a:ext>
            </a:extLst>
          </p:cNvPr>
          <p:cNvSpPr txBox="1"/>
          <p:nvPr/>
        </p:nvSpPr>
        <p:spPr>
          <a:xfrm>
            <a:off x="6539720" y="3431280"/>
            <a:ext cx="2750683" cy="1676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uses of video conferencing software</a:t>
            </a:r>
          </a:p>
          <a:p>
            <a:pPr algn="ctr">
              <a:lnSpc>
                <a:spcPct val="200000"/>
              </a:lnSpc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8876F8-B68D-4AC0-B9F4-69F042871116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DDBD016-F129-45AE-8971-F45D6BA6BCF9}"/>
              </a:ext>
            </a:extLst>
          </p:cNvPr>
          <p:cNvGrpSpPr/>
          <p:nvPr/>
        </p:nvGrpSpPr>
        <p:grpSpPr>
          <a:xfrm>
            <a:off x="1089839" y="2374900"/>
            <a:ext cx="848237" cy="845074"/>
            <a:chOff x="750418" y="2425700"/>
            <a:chExt cx="482600" cy="482600"/>
          </a:xfrm>
        </p:grpSpPr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DFE63C7E-D6E4-4257-BF2A-E3FAC2DFC8C6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083FF2B-2233-4611-B855-4E7C7F608281}"/>
                </a:ext>
              </a:extLst>
            </p:cNvPr>
            <p:cNvSpPr txBox="1"/>
            <p:nvPr/>
          </p:nvSpPr>
          <p:spPr>
            <a:xfrm>
              <a:off x="869786" y="2425700"/>
              <a:ext cx="243863" cy="473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151E41E9-1203-4BFD-9C5B-6BD9DBC8892A}"/>
              </a:ext>
            </a:extLst>
          </p:cNvPr>
          <p:cNvGrpSpPr/>
          <p:nvPr/>
        </p:nvGrpSpPr>
        <p:grpSpPr>
          <a:xfrm>
            <a:off x="4316365" y="2349500"/>
            <a:ext cx="848237" cy="845074"/>
            <a:chOff x="750418" y="2425700"/>
            <a:chExt cx="482600" cy="48260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7E062F88-8C92-4DA4-89AC-5506AE7667BE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81A1A8-7E28-4D17-B775-1180845AA4A0}"/>
                </a:ext>
              </a:extLst>
            </p:cNvPr>
            <p:cNvSpPr txBox="1"/>
            <p:nvPr/>
          </p:nvSpPr>
          <p:spPr>
            <a:xfrm>
              <a:off x="869786" y="2425700"/>
              <a:ext cx="243863" cy="473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428ECF-8B82-4DB3-8BB1-CF7BA7B13030}"/>
              </a:ext>
            </a:extLst>
          </p:cNvPr>
          <p:cNvGrpSpPr/>
          <p:nvPr/>
        </p:nvGrpSpPr>
        <p:grpSpPr>
          <a:xfrm>
            <a:off x="7542891" y="2324006"/>
            <a:ext cx="848237" cy="845074"/>
            <a:chOff x="750418" y="2425700"/>
            <a:chExt cx="482600" cy="482600"/>
          </a:xfrm>
        </p:grpSpPr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7176E39-8362-4819-89C1-DEECD4EA955E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946F658-1CCB-4494-A634-B3B20B5E8539}"/>
                </a:ext>
              </a:extLst>
            </p:cNvPr>
            <p:cNvSpPr txBox="1"/>
            <p:nvPr/>
          </p:nvSpPr>
          <p:spPr>
            <a:xfrm>
              <a:off x="869786" y="2425700"/>
              <a:ext cx="243863" cy="4733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5563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itting at a desk in front of a computer screen&#10;&#10;Description automatically generated">
            <a:extLst>
              <a:ext uri="{FF2B5EF4-FFF2-40B4-BE49-F238E27FC236}">
                <a16:creationId xmlns:a16="http://schemas.microsoft.com/office/drawing/2014/main" id="{F0C7B5CF-B533-4A1D-86A0-04DAB099476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26" r="7427" b="24727"/>
          <a:stretch/>
        </p:blipFill>
        <p:spPr>
          <a:xfrm>
            <a:off x="0" y="0"/>
            <a:ext cx="12192000" cy="73151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4489788-2E1E-42A0-9DB9-C22E02A45C03}"/>
              </a:ext>
            </a:extLst>
          </p:cNvPr>
          <p:cNvSpPr/>
          <p:nvPr/>
        </p:nvSpPr>
        <p:spPr>
          <a:xfrm>
            <a:off x="546100" y="1041400"/>
            <a:ext cx="11125200" cy="62737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5D62921-54E9-4E70-9C95-C18DEECF57DB}"/>
              </a:ext>
            </a:extLst>
          </p:cNvPr>
          <p:cNvSpPr txBox="1"/>
          <p:nvPr/>
        </p:nvSpPr>
        <p:spPr>
          <a:xfrm>
            <a:off x="1092200" y="2053440"/>
            <a:ext cx="9550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INFECTION PREVENTION</a:t>
            </a:r>
          </a:p>
          <a:p>
            <a:r>
              <a:rPr lang="en-US" sz="5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 Protective Equipment (PPE)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6D12A-37FF-46BD-A465-13472842685A}"/>
              </a:ext>
            </a:extLst>
          </p:cNvPr>
          <p:cNvSpPr txBox="1"/>
          <p:nvPr/>
        </p:nvSpPr>
        <p:spPr>
          <a:xfrm>
            <a:off x="1244600" y="6172199"/>
            <a:ext cx="4851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sz="2000" dirty="0">
                <a:solidFill>
                  <a:schemeClr val="bg1"/>
                </a:solidFill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600302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C893E4-8C6E-4681-A4E1-BFAC310B7A45}"/>
              </a:ext>
            </a:extLst>
          </p:cNvPr>
          <p:cNvSpPr txBox="1"/>
          <p:nvPr/>
        </p:nvSpPr>
        <p:spPr>
          <a:xfrm>
            <a:off x="2887579" y="2486526"/>
            <a:ext cx="4443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Additional Slide Template if Desired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07F8FC-F799-E846-867C-3D3063BF0A24}"/>
              </a:ext>
            </a:extLst>
          </p:cNvPr>
          <p:cNvSpPr txBox="1"/>
          <p:nvPr/>
        </p:nvSpPr>
        <p:spPr>
          <a:xfrm>
            <a:off x="9521883" y="1712939"/>
            <a:ext cx="2670117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Didactic lectures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Screen based simulation programs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Demonstration and review of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18345-A72D-468F-8CC5-682531279D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231"/>
          <a:stretch/>
        </p:blipFill>
        <p:spPr>
          <a:xfrm>
            <a:off x="-634520" y="873635"/>
            <a:ext cx="10156403" cy="562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243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C893E4-8C6E-4681-A4E1-BFAC310B7A45}"/>
              </a:ext>
            </a:extLst>
          </p:cNvPr>
          <p:cNvSpPr txBox="1"/>
          <p:nvPr/>
        </p:nvSpPr>
        <p:spPr>
          <a:xfrm>
            <a:off x="2887579" y="2486526"/>
            <a:ext cx="44436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>
                    <a:lumMod val="75000"/>
                  </a:schemeClr>
                </a:solidFill>
              </a:rPr>
              <a:t>Additional Slide Template if Desired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E0C384-958F-CC48-840D-F18A88386C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65" y="1787338"/>
            <a:ext cx="7620000" cy="40005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C07F8FC-F799-E846-867C-3D3063BF0A24}"/>
              </a:ext>
            </a:extLst>
          </p:cNvPr>
          <p:cNvSpPr txBox="1"/>
          <p:nvPr/>
        </p:nvSpPr>
        <p:spPr>
          <a:xfrm>
            <a:off x="8615554" y="1882588"/>
            <a:ext cx="3101788" cy="2311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Telehealth Standardized Patient Scenarios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65DB828-931E-48B5-B672-5C513DD555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825" t="644" r="15678" b="2206"/>
          <a:stretch/>
        </p:blipFill>
        <p:spPr>
          <a:xfrm>
            <a:off x="0" y="0"/>
            <a:ext cx="830178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9808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>
            <a:extLst>
              <a:ext uri="{FF2B5EF4-FFF2-40B4-BE49-F238E27FC236}">
                <a16:creationId xmlns:a16="http://schemas.microsoft.com/office/drawing/2014/main" id="{5215DC40-F333-4097-A156-D29D483130C4}"/>
              </a:ext>
            </a:extLst>
          </p:cNvPr>
          <p:cNvSpPr txBox="1"/>
          <p:nvPr/>
        </p:nvSpPr>
        <p:spPr>
          <a:xfrm>
            <a:off x="4001255" y="518719"/>
            <a:ext cx="6073223" cy="6508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Multiple campuses, centers, sites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Multi-modality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Interprofessional in scope  </a:t>
            </a:r>
          </a:p>
          <a:p>
            <a:pPr>
              <a:lnSpc>
                <a:spcPct val="200000"/>
              </a:lnSpc>
            </a:pPr>
            <a:r>
              <a:rPr lang="en-US" sz="2200" b="1" dirty="0">
                <a:latin typeface="Arial" panose="020B0604020202020204" pitchFamily="34" charset="0"/>
                <a:cs typeface="Arial" panose="020B0604020202020204" pitchFamily="34" charset="0"/>
              </a:rPr>
              <a:t>Think “outside –the-box” - Flexible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Accommodate change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Modifying modalities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Workflow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Communication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connected</a:t>
            </a:r>
          </a:p>
          <a:p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>
              <a:lnSpc>
                <a:spcPct val="200000"/>
              </a:lnSpc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Fiscal Responsibility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ROI - Utilization</a:t>
            </a:r>
          </a:p>
          <a:p>
            <a:pPr marL="1200150" lvl="2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200000"/>
              </a:lnSpc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5B66DE-FA82-4828-81FA-BB6DBFA40730}"/>
              </a:ext>
            </a:extLst>
          </p:cNvPr>
          <p:cNvSpPr txBox="1"/>
          <p:nvPr/>
        </p:nvSpPr>
        <p:spPr>
          <a:xfrm>
            <a:off x="9658121" y="3078174"/>
            <a:ext cx="204281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Sharon Decker</a:t>
            </a:r>
          </a:p>
          <a:p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PhD, RN, </a:t>
            </a:r>
            <a:r>
              <a:rPr lang="en-US" sz="12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FSSH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, </a:t>
            </a:r>
            <a:r>
              <a:rPr lang="en-US" sz="1200" dirty="0" err="1">
                <a:solidFill>
                  <a:srgbClr val="002060"/>
                </a:solidFill>
                <a:latin typeface="Arial Narrow" panose="020B0606020202030204" pitchFamily="34" charset="0"/>
              </a:rPr>
              <a:t>ANEF</a:t>
            </a:r>
            <a:r>
              <a:rPr lang="en-US" sz="1200" dirty="0">
                <a:solidFill>
                  <a:srgbClr val="002060"/>
                </a:solidFill>
                <a:latin typeface="Arial Narrow" panose="020B0606020202030204" pitchFamily="34" charset="0"/>
              </a:rPr>
              <a:t>, FAAN</a:t>
            </a:r>
          </a:p>
          <a:p>
            <a:r>
              <a:rPr lang="en-US" sz="1200" i="1" dirty="0">
                <a:latin typeface="Arial Narrow" panose="020B0606020202030204" pitchFamily="34" charset="0"/>
              </a:rPr>
              <a:t>Associate Dean for Simulation, Professor in the School of Nursing, Executive Director for </a:t>
            </a:r>
            <a:r>
              <a:rPr lang="en-US" sz="1200" i="1" dirty="0" err="1">
                <a:latin typeface="Arial Narrow" panose="020B0606020202030204" pitchFamily="34" charset="0"/>
              </a:rPr>
              <a:t>TTUHSC</a:t>
            </a:r>
            <a:r>
              <a:rPr lang="en-US" sz="1200" i="1" dirty="0">
                <a:latin typeface="Arial Narrow" panose="020B0606020202030204" pitchFamily="34" charset="0"/>
              </a:rPr>
              <a:t> Simulation Program</a:t>
            </a:r>
          </a:p>
          <a:p>
            <a:r>
              <a:rPr lang="en-US" sz="1200" dirty="0">
                <a:latin typeface="Arial Narrow" panose="020B0606020202030204" pitchFamily="34" charset="0"/>
                <a:cs typeface="Arial" panose="020B0604020202020204" pitchFamily="34" charset="0"/>
              </a:rPr>
              <a:t>Texas Tech University Health Sciences Center</a:t>
            </a:r>
          </a:p>
        </p:txBody>
      </p:sp>
      <p:pic>
        <p:nvPicPr>
          <p:cNvPr id="14" name="Picture 13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AF8B8EC-BD8E-4EFC-BA14-72CD6A5C6BD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4" t="7299" r="20117" b="15786"/>
          <a:stretch/>
        </p:blipFill>
        <p:spPr>
          <a:xfrm>
            <a:off x="9658121" y="989542"/>
            <a:ext cx="2008918" cy="1890398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47383AFA-FC7C-478B-ADA6-117CFCE794D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739" y="4987634"/>
            <a:ext cx="1889300" cy="393789"/>
          </a:xfrm>
          <a:prstGeom prst="rect">
            <a:avLst/>
          </a:prstGeom>
        </p:spPr>
      </p:pic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509CCEB-AD9E-456C-9A8C-A442FB7057CD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phic 3">
            <a:extLst>
              <a:ext uri="{FF2B5EF4-FFF2-40B4-BE49-F238E27FC236}">
                <a16:creationId xmlns:a16="http://schemas.microsoft.com/office/drawing/2014/main" id="{774BD168-BA99-4768-BC29-5D7519537B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2511" y="3260301"/>
            <a:ext cx="1670021" cy="1608719"/>
          </a:xfrm>
          <a:prstGeom prst="rect">
            <a:avLst/>
          </a:prstGeo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A0C1A71-9CEA-42DC-A2C0-326125D01B6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" y="2073136"/>
            <a:ext cx="3650422" cy="34107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584942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213952A-A172-4719-AC64-EF63B8818728}"/>
              </a:ext>
            </a:extLst>
          </p:cNvPr>
          <p:cNvSpPr txBox="1"/>
          <p:nvPr/>
        </p:nvSpPr>
        <p:spPr>
          <a:xfrm>
            <a:off x="6356919" y="1721902"/>
            <a:ext cx="5555681" cy="49455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Working with industry </a:t>
            </a:r>
          </a:p>
          <a:p>
            <a:pPr lvl="1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consultation internationally </a:t>
            </a:r>
          </a:p>
          <a:p>
            <a:pPr lvl="1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(Questions to address?)</a:t>
            </a:r>
          </a:p>
          <a:p>
            <a:pPr lvl="1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“What constitutes “simulation” in the virtual world?</a:t>
            </a:r>
          </a:p>
          <a:p>
            <a:pPr marL="1371600" lvl="2" indent="-457200">
              <a:buFont typeface="+mj-lt"/>
              <a:buAutoNum type="arabicPeriod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“What is the impact on the learners skills development and competencies when these are taught online?</a:t>
            </a:r>
          </a:p>
          <a:p>
            <a:pPr marL="1371600" lvl="2" indent="-457200">
              <a:buFont typeface="+mj-lt"/>
              <a:buAutoNum type="arabicPeriod"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71600" lvl="2" indent="-457200">
              <a:buFont typeface="+mj-lt"/>
              <a:buAutoNum type="arabicPeriod"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right mix (percentage) of virtual (online) to in-person simulation-based activities?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D9865D-F680-42E9-9920-256F20E169C7}"/>
              </a:ext>
            </a:extLst>
          </p:cNvPr>
          <p:cNvSpPr txBox="1"/>
          <p:nvPr/>
        </p:nvSpPr>
        <p:spPr>
          <a:xfrm>
            <a:off x="6802035" y="487815"/>
            <a:ext cx="599655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Challenges Provide Opportunities</a:t>
            </a:r>
          </a:p>
          <a:p>
            <a:endParaRPr lang="en-US" dirty="0"/>
          </a:p>
        </p:txBody>
      </p:sp>
      <p:pic>
        <p:nvPicPr>
          <p:cNvPr id="9" name="Picture 8" descr="A person wearing a mask&#10;&#10;Description automatically generated">
            <a:extLst>
              <a:ext uri="{FF2B5EF4-FFF2-40B4-BE49-F238E27FC236}">
                <a16:creationId xmlns:a16="http://schemas.microsoft.com/office/drawing/2014/main" id="{BC53ED2F-94D8-46BF-A11D-1F97D53FB7A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3" r="14626"/>
          <a:stretch/>
        </p:blipFill>
        <p:spPr>
          <a:xfrm>
            <a:off x="-44019" y="0"/>
            <a:ext cx="664801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7441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person standing in front of a building&#10;&#10;Description automatically generated">
            <a:extLst>
              <a:ext uri="{FF2B5EF4-FFF2-40B4-BE49-F238E27FC236}">
                <a16:creationId xmlns:a16="http://schemas.microsoft.com/office/drawing/2014/main" id="{D4CF1E5D-AA36-40C2-B516-B3C73CC416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" t="2525" r="-403" b="35116"/>
          <a:stretch/>
        </p:blipFill>
        <p:spPr>
          <a:xfrm>
            <a:off x="9658129" y="969539"/>
            <a:ext cx="2008948" cy="1877439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740E96B-4B39-467F-A54B-326173DA3CB0}"/>
              </a:ext>
            </a:extLst>
          </p:cNvPr>
          <p:cNvSpPr txBox="1"/>
          <p:nvPr/>
        </p:nvSpPr>
        <p:spPr>
          <a:xfrm>
            <a:off x="9658129" y="3080262"/>
            <a:ext cx="2473233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Carol F. Durham</a:t>
            </a:r>
          </a:p>
          <a:p>
            <a:r>
              <a:rPr lang="en-US" sz="1600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EdD, RN, ANEF, FAAN, FSSH</a:t>
            </a: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Professor, Director of Interprofessional Education &amp; Practice and Director of  Education-Innovation-Simulation Learning Environment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University of North Carolina at Chapel Hill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215DC40-F333-4097-A156-D29D483130C4}"/>
              </a:ext>
            </a:extLst>
          </p:cNvPr>
          <p:cNvSpPr txBox="1"/>
          <p:nvPr/>
        </p:nvSpPr>
        <p:spPr>
          <a:xfrm>
            <a:off x="623351" y="561631"/>
            <a:ext cx="86683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Remote training of psychomotor skills </a:t>
            </a:r>
          </a:p>
          <a:p>
            <a:pPr algn="ctr"/>
            <a:r>
              <a:rPr 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What? and How?</a:t>
            </a:r>
          </a:p>
        </p:txBody>
      </p:sp>
      <p:pic>
        <p:nvPicPr>
          <p:cNvPr id="7170" name="Picture 2" descr="New UNC School of Nursing Dean - Chapelboro.com">
            <a:extLst>
              <a:ext uri="{FF2B5EF4-FFF2-40B4-BE49-F238E27FC236}">
                <a16:creationId xmlns:a16="http://schemas.microsoft.com/office/drawing/2014/main" id="{2103CF7B-5B70-42F2-84D7-F5B414D715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558" y="5296153"/>
            <a:ext cx="1224463" cy="52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21C259-8FE7-42DD-A37B-ED6ED7A32EE6}"/>
              </a:ext>
            </a:extLst>
          </p:cNvPr>
          <p:cNvSpPr txBox="1"/>
          <p:nvPr/>
        </p:nvSpPr>
        <p:spPr>
          <a:xfrm>
            <a:off x="177803" y="3400987"/>
            <a:ext cx="295372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LOGISTICS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Haptics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Staging and storage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Dishwashers – who knew?</a:t>
            </a: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6658B50-D9E6-4EDC-9774-76B7B437A95F}"/>
              </a:ext>
            </a:extLst>
          </p:cNvPr>
          <p:cNvSpPr txBox="1"/>
          <p:nvPr/>
        </p:nvSpPr>
        <p:spPr>
          <a:xfrm>
            <a:off x="6224794" y="3434658"/>
            <a:ext cx="320567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CLINICAL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of Messaging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thinking 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Thriving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4322B96-4B37-42D0-8547-61376528674E}"/>
              </a:ext>
            </a:extLst>
          </p:cNvPr>
          <p:cNvSpPr txBox="1"/>
          <p:nvPr/>
        </p:nvSpPr>
        <p:spPr>
          <a:xfrm>
            <a:off x="3191369" y="3421958"/>
            <a:ext cx="297358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RETURN TO LAB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Decreasing student density</a:t>
            </a:r>
          </a:p>
          <a:p>
            <a:pPr marL="0" lvl="1" algn="ctr">
              <a:lnSpc>
                <a:spcPct val="150000"/>
              </a:lnSpc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 on workload and timeline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0918CE0-E6C0-4289-AD89-B93F47DA43A0}"/>
              </a:ext>
            </a:extLst>
          </p:cNvPr>
          <p:cNvSpPr txBox="1"/>
          <p:nvPr/>
        </p:nvSpPr>
        <p:spPr>
          <a:xfrm>
            <a:off x="1416049" y="5688545"/>
            <a:ext cx="7499351" cy="82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Disruptive Innovations – What will we keep?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68419F2-9C30-43A9-99B7-51F9A9FD8539}"/>
              </a:ext>
            </a:extLst>
          </p:cNvPr>
          <p:cNvSpPr/>
          <p:nvPr/>
        </p:nvSpPr>
        <p:spPr>
          <a:xfrm>
            <a:off x="1094128" y="2745902"/>
            <a:ext cx="1106656" cy="287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CB2F50-A696-4E0C-BD66-1D9678E9CC0E}"/>
              </a:ext>
            </a:extLst>
          </p:cNvPr>
          <p:cNvSpPr/>
          <p:nvPr/>
        </p:nvSpPr>
        <p:spPr>
          <a:xfrm>
            <a:off x="7336254" y="2753522"/>
            <a:ext cx="1106656" cy="287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B2B79CE-F6A4-4BFD-B065-F599562BDCA5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c 2">
            <a:extLst>
              <a:ext uri="{FF2B5EF4-FFF2-40B4-BE49-F238E27FC236}">
                <a16:creationId xmlns:a16="http://schemas.microsoft.com/office/drawing/2014/main" id="{3F2E0540-A4DD-49B2-9B20-2B435A67A6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0213" y="2083233"/>
            <a:ext cx="1103774" cy="1133208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4231A16B-F45D-4C72-86B0-A804B9302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145569" y="1974198"/>
            <a:ext cx="1006401" cy="130240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80FA1A88-2F44-453E-93EC-3B94FA8B1A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423155" y="2057839"/>
            <a:ext cx="824318" cy="133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058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E7FDB37-1347-42AF-B3DC-40C7EFAB8925}"/>
              </a:ext>
            </a:extLst>
          </p:cNvPr>
          <p:cNvSpPr/>
          <p:nvPr/>
        </p:nvSpPr>
        <p:spPr>
          <a:xfrm>
            <a:off x="9658129" y="3065625"/>
            <a:ext cx="230974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Crystel</a:t>
            </a:r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L. Farina</a:t>
            </a:r>
          </a:p>
          <a:p>
            <a:r>
              <a:rPr lang="en-US" b="1" dirty="0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PhD(c), RN, CNE, CHSE</a:t>
            </a:r>
          </a:p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Assistant Professor, Director of Simulation and Experiential Learning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George Washington University School of Nursing</a:t>
            </a:r>
          </a:p>
        </p:txBody>
      </p:sp>
      <p:pic>
        <p:nvPicPr>
          <p:cNvPr id="10" name="Picture 9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97F57FB-A404-440D-849F-6039B179AF1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3" t="2358" r="-403" b="35126"/>
          <a:stretch/>
        </p:blipFill>
        <p:spPr>
          <a:xfrm>
            <a:off x="9658129" y="980206"/>
            <a:ext cx="2003073" cy="1877439"/>
          </a:xfrm>
          <a:prstGeom prst="rect">
            <a:avLst/>
          </a:prstGeom>
        </p:spPr>
      </p:pic>
      <p:pic>
        <p:nvPicPr>
          <p:cNvPr id="14" name="Picture 13" descr="A close up of a sign&#10;&#10;Description automatically generated">
            <a:extLst>
              <a:ext uri="{FF2B5EF4-FFF2-40B4-BE49-F238E27FC236}">
                <a16:creationId xmlns:a16="http://schemas.microsoft.com/office/drawing/2014/main" id="{1C3D46F5-D29E-4CCC-8C70-4675FC6F41A1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1" y="4843265"/>
            <a:ext cx="1635505" cy="611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0324" y="1696493"/>
            <a:ext cx="5194906" cy="3465013"/>
          </a:xfrm>
          <a:prstGeom prst="rect">
            <a:avLst/>
          </a:prstGeom>
          <a:ln>
            <a:noFill/>
          </a:ln>
          <a:effectLst/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C21DEA5-E9A4-40D8-892D-115A3AB30797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CA42692-29E9-4504-9624-9436EA1E06A7}"/>
              </a:ext>
            </a:extLst>
          </p:cNvPr>
          <p:cNvSpPr txBox="1"/>
          <p:nvPr/>
        </p:nvSpPr>
        <p:spPr>
          <a:xfrm>
            <a:off x="177803" y="6196910"/>
            <a:ext cx="29537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ROOMS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B9BB4B-FB23-4833-959E-9595F282130D}"/>
              </a:ext>
            </a:extLst>
          </p:cNvPr>
          <p:cNvSpPr txBox="1"/>
          <p:nvPr/>
        </p:nvSpPr>
        <p:spPr>
          <a:xfrm>
            <a:off x="6224794" y="6230581"/>
            <a:ext cx="320567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FURNITURE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560534-D94F-416C-9685-6AB32B672911}"/>
              </a:ext>
            </a:extLst>
          </p:cNvPr>
          <p:cNvSpPr txBox="1"/>
          <p:nvPr/>
        </p:nvSpPr>
        <p:spPr>
          <a:xfrm>
            <a:off x="3314727" y="6217881"/>
            <a:ext cx="29735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endParaRPr lang="en-US" sz="16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D3359EA-D7CB-4682-AA03-0996E861C8F6}"/>
              </a:ext>
            </a:extLst>
          </p:cNvPr>
          <p:cNvSpPr txBox="1"/>
          <p:nvPr/>
        </p:nvSpPr>
        <p:spPr>
          <a:xfrm>
            <a:off x="623351" y="589571"/>
            <a:ext cx="86683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Flexibility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3C8E4E31-65C7-4203-89FE-34DD471F75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29785" y="5181255"/>
            <a:ext cx="991290" cy="99129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7B5F1558-6672-43F1-929E-426CE51C77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416403" y="5219355"/>
            <a:ext cx="991289" cy="9648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8132F2E-A013-4A30-BE62-5029A5DC28C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97987" y="5136499"/>
            <a:ext cx="1141460" cy="99129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7D688D7-F3C4-4D7F-A810-0CF0A51D6A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2" b="11268"/>
          <a:stretch/>
        </p:blipFill>
        <p:spPr>
          <a:xfrm>
            <a:off x="1123028" y="1222753"/>
            <a:ext cx="6944200" cy="3507649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42002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A58D68D-381B-41E0-B689-640800951194}"/>
              </a:ext>
            </a:extLst>
          </p:cNvPr>
          <p:cNvSpPr txBox="1">
            <a:spLocks/>
          </p:cNvSpPr>
          <p:nvPr/>
        </p:nvSpPr>
        <p:spPr>
          <a:xfrm>
            <a:off x="861037" y="2193402"/>
            <a:ext cx="5882663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lnSpc>
                <a:spcPct val="250000"/>
              </a:lnSpc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 surveys</a:t>
            </a:r>
          </a:p>
          <a:p>
            <a:pPr marL="457200" lvl="1" indent="0">
              <a:lnSpc>
                <a:spcPct val="250000"/>
              </a:lnSpc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Thermometers</a:t>
            </a:r>
          </a:p>
          <a:p>
            <a:pPr marL="457200" lvl="1" indent="0">
              <a:lnSpc>
                <a:spcPct val="250000"/>
              </a:lnSpc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Qualtrex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250000"/>
              </a:lnSpc>
              <a:buNone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Codes</a:t>
            </a:r>
          </a:p>
          <a:p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D60D00D-D4B1-4997-8B4E-20C65B16369C}"/>
              </a:ext>
            </a:extLst>
          </p:cNvPr>
          <p:cNvSpPr/>
          <p:nvPr/>
        </p:nvSpPr>
        <p:spPr>
          <a:xfrm>
            <a:off x="750418" y="932994"/>
            <a:ext cx="42622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Operationalizing Screening for COVID-19</a:t>
            </a:r>
          </a:p>
        </p:txBody>
      </p:sp>
      <p:pic>
        <p:nvPicPr>
          <p:cNvPr id="4" name="Picture 3" descr="A person in a blue shirt&#10;&#10;Description automatically generated">
            <a:extLst>
              <a:ext uri="{FF2B5EF4-FFF2-40B4-BE49-F238E27FC236}">
                <a16:creationId xmlns:a16="http://schemas.microsoft.com/office/drawing/2014/main" id="{6280E451-E95B-485A-B877-EA7CACCCBC9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94" r="2098"/>
          <a:stretch/>
        </p:blipFill>
        <p:spPr>
          <a:xfrm>
            <a:off x="5356836" y="0"/>
            <a:ext cx="6924064" cy="68580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AE5A9D95-97C2-413C-8D14-C7E0F25A01F3}"/>
              </a:ext>
            </a:extLst>
          </p:cNvPr>
          <p:cNvGrpSpPr/>
          <p:nvPr/>
        </p:nvGrpSpPr>
        <p:grpSpPr>
          <a:xfrm>
            <a:off x="750418" y="2438400"/>
            <a:ext cx="482600" cy="482600"/>
            <a:chOff x="750418" y="2425700"/>
            <a:chExt cx="482600" cy="48260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552006B-A39A-4B37-9E59-7D281F5C9580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AD6544-0F17-4D8B-9505-932F2BD2880B}"/>
                </a:ext>
              </a:extLst>
            </p:cNvPr>
            <p:cNvSpPr txBox="1"/>
            <p:nvPr/>
          </p:nvSpPr>
          <p:spPr>
            <a:xfrm>
              <a:off x="810237" y="2425700"/>
              <a:ext cx="243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6FE2A43-8508-42E9-8000-66F3D9490F8D}"/>
              </a:ext>
            </a:extLst>
          </p:cNvPr>
          <p:cNvGrpSpPr/>
          <p:nvPr/>
        </p:nvGrpSpPr>
        <p:grpSpPr>
          <a:xfrm>
            <a:off x="750418" y="3295074"/>
            <a:ext cx="482600" cy="482600"/>
            <a:chOff x="750418" y="2425700"/>
            <a:chExt cx="482600" cy="482600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BA439683-0D28-4F89-93DC-9FC0FB697528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5B8A6A7-C7CF-45EC-B7EF-323CFD5DED75}"/>
                </a:ext>
              </a:extLst>
            </p:cNvPr>
            <p:cNvSpPr txBox="1"/>
            <p:nvPr/>
          </p:nvSpPr>
          <p:spPr>
            <a:xfrm>
              <a:off x="810237" y="2425700"/>
              <a:ext cx="243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A3C7847-DEBF-4747-A1CB-0D469F7357C6}"/>
              </a:ext>
            </a:extLst>
          </p:cNvPr>
          <p:cNvGrpSpPr/>
          <p:nvPr/>
        </p:nvGrpSpPr>
        <p:grpSpPr>
          <a:xfrm>
            <a:off x="738836" y="4063233"/>
            <a:ext cx="482600" cy="482600"/>
            <a:chOff x="750418" y="2425700"/>
            <a:chExt cx="482600" cy="4826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224BDB-EC3C-4C3C-B947-BBC4C06714BF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F2BA6A2-2B59-4787-B3E6-F6AD439A13A3}"/>
                </a:ext>
              </a:extLst>
            </p:cNvPr>
            <p:cNvSpPr txBox="1"/>
            <p:nvPr/>
          </p:nvSpPr>
          <p:spPr>
            <a:xfrm>
              <a:off x="810237" y="2425700"/>
              <a:ext cx="243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36AED08-8C78-4E3C-87CC-1807B71D06DE}"/>
              </a:ext>
            </a:extLst>
          </p:cNvPr>
          <p:cNvGrpSpPr/>
          <p:nvPr/>
        </p:nvGrpSpPr>
        <p:grpSpPr>
          <a:xfrm>
            <a:off x="738836" y="4932607"/>
            <a:ext cx="482600" cy="482600"/>
            <a:chOff x="750418" y="2425700"/>
            <a:chExt cx="482600" cy="482600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A8A8A2F5-F3A8-47D0-9EF8-F4C66AA3AFFA}"/>
                </a:ext>
              </a:extLst>
            </p:cNvPr>
            <p:cNvSpPr/>
            <p:nvPr/>
          </p:nvSpPr>
          <p:spPr>
            <a:xfrm>
              <a:off x="750418" y="2425700"/>
              <a:ext cx="482600" cy="482600"/>
            </a:xfrm>
            <a:prstGeom prst="ellipse">
              <a:avLst/>
            </a:prstGeom>
            <a:noFill/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C9278CA-4064-4F31-9FEA-9D6E931FB57B}"/>
                </a:ext>
              </a:extLst>
            </p:cNvPr>
            <p:cNvSpPr txBox="1"/>
            <p:nvPr/>
          </p:nvSpPr>
          <p:spPr>
            <a:xfrm>
              <a:off x="810237" y="2425700"/>
              <a:ext cx="2438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496546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02DE53C-ACEC-4A3A-B0A3-EEAA8D7D4605}"/>
              </a:ext>
            </a:extLst>
          </p:cNvPr>
          <p:cNvSpPr txBox="1"/>
          <p:nvPr/>
        </p:nvSpPr>
        <p:spPr>
          <a:xfrm>
            <a:off x="3574985" y="2065362"/>
            <a:ext cx="250607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>
                    <a:lumMod val="50000"/>
                  </a:schemeClr>
                </a:solidFill>
              </a:rPr>
              <a:t>8</a:t>
            </a:r>
            <a:r>
              <a:rPr lang="en-US" sz="6000" dirty="0">
                <a:solidFill>
                  <a:schemeClr val="bg1">
                    <a:lumMod val="50000"/>
                  </a:schemeClr>
                </a:solidFill>
              </a:rPr>
              <a:t> </a:t>
            </a:r>
          </a:p>
          <a:p>
            <a:pPr algn="ctr"/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FUTURE </a:t>
            </a:r>
          </a:p>
          <a:p>
            <a:pPr algn="ctr"/>
            <a:r>
              <a:rPr lang="en-US" sz="4000" dirty="0">
                <a:solidFill>
                  <a:schemeClr val="bg1">
                    <a:lumMod val="50000"/>
                  </a:schemeClr>
                </a:solidFill>
              </a:rPr>
              <a:t>TRENDS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988F16-DAB1-430D-A95C-1D93088262D5}"/>
              </a:ext>
            </a:extLst>
          </p:cNvPr>
          <p:cNvSpPr txBox="1"/>
          <p:nvPr/>
        </p:nvSpPr>
        <p:spPr>
          <a:xfrm>
            <a:off x="3269544" y="266572"/>
            <a:ext cx="32671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Virtual content creation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BBC5D-4291-41B9-970B-56BA7C96480D}"/>
              </a:ext>
            </a:extLst>
          </p:cNvPr>
          <p:cNvSpPr txBox="1"/>
          <p:nvPr/>
        </p:nvSpPr>
        <p:spPr>
          <a:xfrm>
            <a:off x="7013226" y="972989"/>
            <a:ext cx="201828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Haptics for fully immersive VR experience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34C394-1A1B-45B1-98E6-57B9C9768A17}"/>
              </a:ext>
            </a:extLst>
          </p:cNvPr>
          <p:cNvSpPr txBox="1"/>
          <p:nvPr/>
        </p:nvSpPr>
        <p:spPr>
          <a:xfrm>
            <a:off x="7720773" y="2867788"/>
            <a:ext cx="1877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Real patient / human unpredictability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B8282B-BA83-4A39-AB49-3AD3E1381EC9}"/>
              </a:ext>
            </a:extLst>
          </p:cNvPr>
          <p:cNvSpPr txBox="1"/>
          <p:nvPr/>
        </p:nvSpPr>
        <p:spPr>
          <a:xfrm>
            <a:off x="7054026" y="4879210"/>
            <a:ext cx="160557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year growth VR / AR &amp; AI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0B8D7A7-3F02-410B-B38F-B7086C37A805}"/>
              </a:ext>
            </a:extLst>
          </p:cNvPr>
          <p:cNvSpPr txBox="1"/>
          <p:nvPr/>
        </p:nvSpPr>
        <p:spPr>
          <a:xfrm>
            <a:off x="3098740" y="6055865"/>
            <a:ext cx="37721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Multipurpose space conversion </a:t>
            </a:r>
            <a:r>
              <a:rPr lang="en-US" sz="12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ifferent uses – simulation, interactive group experiences, event, experimental layouts, etc.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2F238A-0329-40B8-ABAF-F2D04111C2D8}"/>
              </a:ext>
            </a:extLst>
          </p:cNvPr>
          <p:cNvSpPr txBox="1"/>
          <p:nvPr/>
        </p:nvSpPr>
        <p:spPr>
          <a:xfrm>
            <a:off x="314964" y="4908456"/>
            <a:ext cx="24067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collaboration &amp; small spaces </a:t>
            </a:r>
          </a:p>
          <a:p>
            <a:pPr algn="r"/>
            <a:r>
              <a:rPr lang="en-US" sz="1200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huddle rooms, conference rooms, pods/carrells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0AA2E2-940F-486E-B66B-36BFB2EB8582}"/>
              </a:ext>
            </a:extLst>
          </p:cNvPr>
          <p:cNvSpPr txBox="1"/>
          <p:nvPr/>
        </p:nvSpPr>
        <p:spPr>
          <a:xfrm>
            <a:off x="-92131" y="3114010"/>
            <a:ext cx="20762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 creation spaces &amp; </a:t>
            </a:r>
          </a:p>
          <a:p>
            <a:pPr algn="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maker spaces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DC9525E-8CDF-4ADD-9B67-C304405483CD}"/>
              </a:ext>
            </a:extLst>
          </p:cNvPr>
          <p:cNvGrpSpPr/>
          <p:nvPr/>
        </p:nvGrpSpPr>
        <p:grpSpPr>
          <a:xfrm>
            <a:off x="9721917" y="991037"/>
            <a:ext cx="2290030" cy="3182419"/>
            <a:chOff x="9658130" y="1878337"/>
            <a:chExt cx="2290030" cy="3182419"/>
          </a:xfrm>
        </p:grpSpPr>
        <p:pic>
          <p:nvPicPr>
            <p:cNvPr id="15" name="Picture 14" descr="A person wearing a suit and tie smiling at the camera&#10;&#10;Description automatically generated">
              <a:extLst>
                <a:ext uri="{FF2B5EF4-FFF2-40B4-BE49-F238E27FC236}">
                  <a16:creationId xmlns:a16="http://schemas.microsoft.com/office/drawing/2014/main" id="{84B4BB78-CE14-4642-9C49-25A93A7722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56" r="14556"/>
            <a:stretch/>
          </p:blipFill>
          <p:spPr>
            <a:xfrm>
              <a:off x="9658130" y="1878337"/>
              <a:ext cx="2002340" cy="1876751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08D3010-1A96-49F4-80EC-1594C1047E21}"/>
                </a:ext>
              </a:extLst>
            </p:cNvPr>
            <p:cNvSpPr txBox="1"/>
            <p:nvPr/>
          </p:nvSpPr>
          <p:spPr>
            <a:xfrm>
              <a:off x="9658130" y="4045093"/>
              <a:ext cx="229003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Paul R. Lund</a:t>
              </a:r>
            </a:p>
            <a:p>
              <a:r>
                <a:rPr lang="en-US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AIA, LEED AP BD+C</a:t>
              </a:r>
            </a:p>
            <a:p>
              <a:r>
                <a:rPr lang="en-US" sz="1200" i="1" dirty="0">
                  <a:latin typeface="Arial" panose="020B0604020202020204" pitchFamily="34" charset="0"/>
                  <a:cs typeface="Arial" panose="020B0604020202020204" pitchFamily="34" charset="0"/>
                </a:rPr>
                <a:t>Principal</a:t>
              </a:r>
            </a:p>
            <a:p>
              <a:r>
                <a:rPr lang="en-US" sz="1200" dirty="0">
                  <a:latin typeface="Arial" panose="020B0604020202020204" pitchFamily="34" charset="0"/>
                  <a:cs typeface="Arial" panose="020B0604020202020204" pitchFamily="34" charset="0"/>
                </a:rPr>
                <a:t>Hord Coplan Macht</a:t>
              </a:r>
            </a:p>
          </p:txBody>
        </p:sp>
      </p:grpSp>
      <p:pic>
        <p:nvPicPr>
          <p:cNvPr id="17" name="Picture 16" descr="A close up of a sign&#10;&#10;Description automatically generated">
            <a:extLst>
              <a:ext uri="{FF2B5EF4-FFF2-40B4-BE49-F238E27FC236}">
                <a16:creationId xmlns:a16="http://schemas.microsoft.com/office/drawing/2014/main" id="{563FE17C-0D32-4805-BA8E-21D7FF6C9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9" y="4264687"/>
            <a:ext cx="1761582" cy="39754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AC235400-4B8D-4A61-90CE-9C5EBCE4867D}"/>
              </a:ext>
            </a:extLst>
          </p:cNvPr>
          <p:cNvCxnSpPr>
            <a:cxnSpLocks/>
          </p:cNvCxnSpPr>
          <p:nvPr/>
        </p:nvCxnSpPr>
        <p:spPr>
          <a:xfrm>
            <a:off x="9474926" y="518719"/>
            <a:ext cx="0" cy="5515761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6C39253F-648A-47ED-BF2E-D91F2D5B49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69688" y="551628"/>
            <a:ext cx="5466866" cy="5482851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B2DCACE-0D0D-4B85-8E42-01B8361509AB}"/>
              </a:ext>
            </a:extLst>
          </p:cNvPr>
          <p:cNvSpPr txBox="1"/>
          <p:nvPr/>
        </p:nvSpPr>
        <p:spPr>
          <a:xfrm>
            <a:off x="655388" y="1103795"/>
            <a:ext cx="207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Storage, PPE, shipping, manikins</a:t>
            </a:r>
          </a:p>
        </p:txBody>
      </p:sp>
    </p:spTree>
    <p:extLst>
      <p:ext uri="{BB962C8B-B14F-4D97-AF65-F5344CB8AC3E}">
        <p14:creationId xmlns:p14="http://schemas.microsoft.com/office/powerpoint/2010/main" val="22273264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6E1A4B8-4C01-406E-9AAC-86058842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9" y="6273872"/>
            <a:ext cx="1761582" cy="397548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AC12A5A-563C-4139-9D7B-CA435058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1" y="5913686"/>
            <a:ext cx="1259526" cy="470694"/>
          </a:xfrm>
          <a:prstGeom prst="rect">
            <a:avLst/>
          </a:prstGeom>
        </p:spPr>
      </p:pic>
      <p:pic>
        <p:nvPicPr>
          <p:cNvPr id="6" name="Picture 5" descr="A picture containing building, sign, photo, street&#10;&#10;Description automatically generated">
            <a:extLst>
              <a:ext uri="{FF2B5EF4-FFF2-40B4-BE49-F238E27FC236}">
                <a16:creationId xmlns:a16="http://schemas.microsoft.com/office/drawing/2014/main" id="{FB44EB77-00DA-41FF-BB4B-07EB727C22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0246" t="2425" r="7358" b="2759"/>
          <a:stretch/>
        </p:blipFill>
        <p:spPr>
          <a:xfrm rot="5400000">
            <a:off x="-33053" y="33052"/>
            <a:ext cx="3723705" cy="3657600"/>
          </a:xfrm>
          <a:prstGeom prst="rect">
            <a:avLst/>
          </a:prstGeom>
        </p:spPr>
      </p:pic>
      <p:pic>
        <p:nvPicPr>
          <p:cNvPr id="7" name="Picture 6" descr="A group of people standing in a room&#10;&#10;Description automatically generated">
            <a:extLst>
              <a:ext uri="{FF2B5EF4-FFF2-40B4-BE49-F238E27FC236}">
                <a16:creationId xmlns:a16="http://schemas.microsoft.com/office/drawing/2014/main" id="{B30C8CD2-4E64-4086-8EB3-BE3EB880C0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858" t="6649" r="8956" b="5737"/>
          <a:stretch/>
        </p:blipFill>
        <p:spPr>
          <a:xfrm>
            <a:off x="0" y="3822853"/>
            <a:ext cx="3657600" cy="3035147"/>
          </a:xfrm>
          <a:prstGeom prst="rect">
            <a:avLst/>
          </a:prstGeom>
        </p:spPr>
      </p:pic>
      <p:pic>
        <p:nvPicPr>
          <p:cNvPr id="8" name="Image 100200">
            <a:extLst>
              <a:ext uri="{FF2B5EF4-FFF2-40B4-BE49-F238E27FC236}">
                <a16:creationId xmlns:a16="http://schemas.microsoft.com/office/drawing/2014/main" id="{629BE606-3ADF-46A0-857F-E0D87092C2C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5c349ada-8fec-4f3c-9f8e-1396b68054d4}">
                <p0:useLocalDpi xmlns="" xmlns:p0="http://schemas.microsoft.com/office/drawing/2010/main" val="0"/>
              </a:ext>
            </a:extLst>
          </a:blip>
          <a:srcRect l="11280" t="2124" r="10499"/>
          <a:stretch/>
        </p:blipFill>
        <p:spPr>
          <a:xfrm>
            <a:off x="3722258" y="0"/>
            <a:ext cx="84697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0855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00800">
            <a:extLst>
              <a:ext uri="{FF2B5EF4-FFF2-40B4-BE49-F238E27FC236}">
                <a16:creationId xmlns:a16="http://schemas.microsoft.com/office/drawing/2014/main" id="{DBFC68EB-08DD-4171-B150-5AC92BA91B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903ce6b-ae5b-453d-be64-98d95f2fa9a7}">
                <p0:useLocalDpi xmlns:p0="http://schemas.microsoft.com/office/drawing/2010/main" xmlns="" val="0"/>
              </a:ext>
            </a:extLst>
          </a:blip>
          <a:srcRect l="1" t="11158" r="-857" b="11158"/>
          <a:stretch/>
        </p:blipFill>
        <p:spPr>
          <a:xfrm>
            <a:off x="0" y="0"/>
            <a:ext cx="12284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33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6E1A4B8-4C01-406E-9AAC-86058842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9" y="6273872"/>
            <a:ext cx="1761582" cy="397548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AC12A5A-563C-4139-9D7B-CA435058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1" y="5913686"/>
            <a:ext cx="1259526" cy="470694"/>
          </a:xfrm>
          <a:prstGeom prst="rect">
            <a:avLst/>
          </a:prstGeom>
        </p:spPr>
      </p:pic>
      <p:pic>
        <p:nvPicPr>
          <p:cNvPr id="6" name="Image 100600">
            <a:extLst>
              <a:ext uri="{FF2B5EF4-FFF2-40B4-BE49-F238E27FC236}">
                <a16:creationId xmlns:a16="http://schemas.microsoft.com/office/drawing/2014/main" id="{CF42D7AA-7CCC-4FC6-BDA2-D307CE58A63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5cd14ff3-867b-4c6d-83aa-3ca315583e52}">
                <p0:useLocalDpi xmlns="" xmlns:p0="http://schemas.microsoft.com/office/drawing/2010/main" val="0"/>
              </a:ext>
            </a:extLst>
          </a:blip>
          <a:srcRect r="4273"/>
          <a:stretch/>
        </p:blipFill>
        <p:spPr>
          <a:xfrm>
            <a:off x="12057" y="0"/>
            <a:ext cx="8753252" cy="6858000"/>
          </a:xfrm>
          <a:prstGeom prst="rect">
            <a:avLst/>
          </a:prstGeom>
        </p:spPr>
      </p:pic>
      <p:pic>
        <p:nvPicPr>
          <p:cNvPr id="7" name="Image 100200">
            <a:extLst>
              <a:ext uri="{FF2B5EF4-FFF2-40B4-BE49-F238E27FC236}">
                <a16:creationId xmlns:a16="http://schemas.microsoft.com/office/drawing/2014/main" id="{3756B7A7-B1EC-47BA-BA95-9E95B116599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f7400a85-e5aa-4f4c-8f59-39a43194495d}">
                <p0:useLocalDpi xmlns="" xmlns:p0="http://schemas.microsoft.com/office/drawing/2010/main" val="0"/>
              </a:ext>
            </a:extLst>
          </a:blip>
          <a:srcRect l="7013" t="581" r="32465" b="6565"/>
          <a:stretch/>
        </p:blipFill>
        <p:spPr>
          <a:xfrm>
            <a:off x="8827421" y="3429001"/>
            <a:ext cx="3352522" cy="3429000"/>
          </a:xfrm>
          <a:prstGeom prst="rect">
            <a:avLst/>
          </a:prstGeom>
        </p:spPr>
      </p:pic>
      <p:pic>
        <p:nvPicPr>
          <p:cNvPr id="8" name="Image 101200">
            <a:extLst>
              <a:ext uri="{FF2B5EF4-FFF2-40B4-BE49-F238E27FC236}">
                <a16:creationId xmlns:a16="http://schemas.microsoft.com/office/drawing/2014/main" id="{70659EA4-13DE-4E72-9C1B-F8E182E6B10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44089bca-b039-456e-b1f8-4c077bc85f95}">
                <p0:useLocalDpi xmlns="" xmlns:p0="http://schemas.microsoft.com/office/drawing/2010/main" val="0"/>
              </a:ext>
            </a:extLst>
          </a:blip>
          <a:srcRect t="-584" r="27066" b="2076"/>
          <a:stretch/>
        </p:blipFill>
        <p:spPr>
          <a:xfrm>
            <a:off x="8839479" y="-51929"/>
            <a:ext cx="3352521" cy="3390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86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A6E1A4B8-4C01-406E-9AAC-86058842B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9" y="6273872"/>
            <a:ext cx="1761582" cy="397548"/>
          </a:xfrm>
          <a:prstGeom prst="rect">
            <a:avLst/>
          </a:prstGeom>
        </p:spPr>
      </p:pic>
      <p:pic>
        <p:nvPicPr>
          <p:cNvPr id="11" name="Picture 10" descr="A close up of a sign&#10;&#10;Description automatically generated">
            <a:extLst>
              <a:ext uri="{FF2B5EF4-FFF2-40B4-BE49-F238E27FC236}">
                <a16:creationId xmlns:a16="http://schemas.microsoft.com/office/drawing/2014/main" id="{9AC12A5A-563C-4139-9D7B-CA43505804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121" y="5913686"/>
            <a:ext cx="1259526" cy="470694"/>
          </a:xfrm>
          <a:prstGeom prst="rect">
            <a:avLst/>
          </a:prstGeom>
        </p:spPr>
      </p:pic>
      <p:pic>
        <p:nvPicPr>
          <p:cNvPr id="6" name="Image 100200">
            <a:extLst>
              <a:ext uri="{FF2B5EF4-FFF2-40B4-BE49-F238E27FC236}">
                <a16:creationId xmlns:a16="http://schemas.microsoft.com/office/drawing/2014/main" id="{B510DF33-6CA1-4220-B42D-D826F5E6D4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c9e84bb3-395d-401a-af35-8c17affe01b9}">
                <p0:useLocalDpi xmlns="" xmlns:p0="http://schemas.microsoft.com/office/drawing/2010/main" val="0"/>
              </a:ext>
            </a:extLst>
          </a:blip>
          <a:srcRect t="6621" r="13465" b="12059"/>
          <a:stretch/>
        </p:blipFill>
        <p:spPr>
          <a:xfrm>
            <a:off x="12057" y="0"/>
            <a:ext cx="7912743" cy="6858000"/>
          </a:xfrm>
          <a:prstGeom prst="rect">
            <a:avLst/>
          </a:prstGeom>
        </p:spPr>
      </p:pic>
      <p:pic>
        <p:nvPicPr>
          <p:cNvPr id="7" name="Image 100800">
            <a:extLst>
              <a:ext uri="{FF2B5EF4-FFF2-40B4-BE49-F238E27FC236}">
                <a16:creationId xmlns:a16="http://schemas.microsoft.com/office/drawing/2014/main" id="{6C882D9A-B102-4D9B-A14B-43432BECD1B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48ae070-ecf0-4660-8197-25fe7cc7e27a}">
                <p0:useLocalDpi xmlns="" xmlns:p0="http://schemas.microsoft.com/office/drawing/2010/main" val="0"/>
              </a:ext>
            </a:extLst>
          </a:blip>
          <a:srcRect l="54374" b="416"/>
          <a:stretch/>
        </p:blipFill>
        <p:spPr>
          <a:xfrm>
            <a:off x="8007927" y="0"/>
            <a:ext cx="4172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540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&#10;&#10;Description automatically generated">
            <a:extLst>
              <a:ext uri="{FF2B5EF4-FFF2-40B4-BE49-F238E27FC236}">
                <a16:creationId xmlns:a16="http://schemas.microsoft.com/office/drawing/2014/main" id="{E56E5AEA-181E-4EF1-979E-5D8806908F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42" r="13261" b="3448"/>
          <a:stretch/>
        </p:blipFill>
        <p:spPr>
          <a:xfrm>
            <a:off x="-500861" y="0"/>
            <a:ext cx="12692861" cy="7048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0240E29-22BB-432B-AE86-831FFF5CD54D}"/>
              </a:ext>
            </a:extLst>
          </p:cNvPr>
          <p:cNvSpPr txBox="1"/>
          <p:nvPr/>
        </p:nvSpPr>
        <p:spPr>
          <a:xfrm>
            <a:off x="224851" y="226927"/>
            <a:ext cx="4646952" cy="6154043"/>
          </a:xfrm>
          <a:prstGeom prst="rect">
            <a:avLst/>
          </a:prstGeom>
          <a:solidFill>
            <a:srgbClr val="203864">
              <a:alpha val="65098"/>
            </a:srgbClr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0EA237-C99A-4DDC-BC6D-EDCAB4D84C59}"/>
              </a:ext>
            </a:extLst>
          </p:cNvPr>
          <p:cNvSpPr txBox="1"/>
          <p:nvPr/>
        </p:nvSpPr>
        <p:spPr>
          <a:xfrm>
            <a:off x="332367" y="359027"/>
            <a:ext cx="4404523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Simulation: </a:t>
            </a:r>
          </a:p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Have Learned from the Pandemic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CFB4A7-21F4-48E8-8E2F-2A2CF344883A}"/>
              </a:ext>
            </a:extLst>
          </p:cNvPr>
          <p:cNvSpPr/>
          <p:nvPr/>
        </p:nvSpPr>
        <p:spPr>
          <a:xfrm>
            <a:off x="332366" y="4195875"/>
            <a:ext cx="44045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6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en-US" sz="6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Answers</a:t>
            </a: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9935DB5C-FF93-417D-A9B5-BE3F1DEF0F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345437" y="6322791"/>
            <a:ext cx="2514196" cy="306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24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0784584D-CD29-4954-91D0-A84FF5B8B445}"/>
              </a:ext>
            </a:extLst>
          </p:cNvPr>
          <p:cNvGrpSpPr/>
          <p:nvPr/>
        </p:nvGrpSpPr>
        <p:grpSpPr>
          <a:xfrm>
            <a:off x="992757" y="1409516"/>
            <a:ext cx="2435904" cy="2166017"/>
            <a:chOff x="1603760" y="1954372"/>
            <a:chExt cx="2435904" cy="2166017"/>
          </a:xfrm>
        </p:grpSpPr>
        <p:pic>
          <p:nvPicPr>
            <p:cNvPr id="35" name="Picture 34" descr="A person wearing a suit and tie smiling at the camera&#10;&#10;Description automatically generated">
              <a:extLst>
                <a:ext uri="{FF2B5EF4-FFF2-40B4-BE49-F238E27FC236}">
                  <a16:creationId xmlns:a16="http://schemas.microsoft.com/office/drawing/2014/main" id="{8F772CED-BB98-4851-BEAF-F74FF55B36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56" r="14556"/>
            <a:stretch/>
          </p:blipFill>
          <p:spPr>
            <a:xfrm>
              <a:off x="2133850" y="1954372"/>
              <a:ext cx="1360992" cy="1275630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E3C3D4F1-1469-4F39-8062-03B4E7A60209}"/>
                </a:ext>
              </a:extLst>
            </p:cNvPr>
            <p:cNvSpPr txBox="1"/>
            <p:nvPr/>
          </p:nvSpPr>
          <p:spPr>
            <a:xfrm>
              <a:off x="1603760" y="3274003"/>
              <a:ext cx="2435904" cy="8463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PAUL LUND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Hord Coplan Macht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202.552.7615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plund@hcm2.com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0AF75F7-220E-4B0E-80E6-7BA10C82F09C}"/>
              </a:ext>
            </a:extLst>
          </p:cNvPr>
          <p:cNvGrpSpPr/>
          <p:nvPr/>
        </p:nvGrpSpPr>
        <p:grpSpPr>
          <a:xfrm>
            <a:off x="3662118" y="1409516"/>
            <a:ext cx="2260654" cy="2291293"/>
            <a:chOff x="4944529" y="1954372"/>
            <a:chExt cx="2260654" cy="229129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F6CE891-10D7-4B35-8266-F16E8FF9C086}"/>
                </a:ext>
              </a:extLst>
            </p:cNvPr>
            <p:cNvSpPr txBox="1"/>
            <p:nvPr/>
          </p:nvSpPr>
          <p:spPr>
            <a:xfrm>
              <a:off x="4944529" y="3230002"/>
              <a:ext cx="2260654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PAMELA R. JEFFRIES 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George Washington University 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School of Nursing 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202.994.8429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Pjeffries@email.gwu.edu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9" name="Picture 38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ECA56ADE-1162-47CB-9AB8-92A6EE41B4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21" t="10828" r="7056" b="34546"/>
            <a:stretch/>
          </p:blipFill>
          <p:spPr>
            <a:xfrm>
              <a:off x="5394359" y="1954372"/>
              <a:ext cx="1360994" cy="1275631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33327EC-C41C-4B26-AE91-D0DB208981FF}"/>
              </a:ext>
            </a:extLst>
          </p:cNvPr>
          <p:cNvGrpSpPr/>
          <p:nvPr/>
        </p:nvGrpSpPr>
        <p:grpSpPr>
          <a:xfrm>
            <a:off x="2520742" y="3979075"/>
            <a:ext cx="1955341" cy="2373412"/>
            <a:chOff x="8170947" y="1954372"/>
            <a:chExt cx="1955341" cy="2373412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57A95F9F-8594-4CB4-AD82-4A99F56ED1F3}"/>
                </a:ext>
              </a:extLst>
            </p:cNvPr>
            <p:cNvSpPr txBox="1"/>
            <p:nvPr/>
          </p:nvSpPr>
          <p:spPr>
            <a:xfrm>
              <a:off x="8170947" y="3312121"/>
              <a:ext cx="195534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KELLIE BRYANT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Columbia University 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School of Nursing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212.305.2982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Kdb2146@cumc.columbia.edu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2" name="Picture 41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1652D826-F4EF-4079-B8AE-F3CFDD6FA0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55"/>
            <a:stretch/>
          </p:blipFill>
          <p:spPr>
            <a:xfrm>
              <a:off x="8476172" y="1954372"/>
              <a:ext cx="1439142" cy="1354217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A3155DC7-732D-480C-A1B8-8D6C0338B2FE}"/>
              </a:ext>
            </a:extLst>
          </p:cNvPr>
          <p:cNvGrpSpPr/>
          <p:nvPr/>
        </p:nvGrpSpPr>
        <p:grpSpPr>
          <a:xfrm>
            <a:off x="7856395" y="3979075"/>
            <a:ext cx="2225376" cy="2372277"/>
            <a:chOff x="1175899" y="4473660"/>
            <a:chExt cx="2225376" cy="23722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5EEEF2B-7210-4D9D-97D6-C5CF27694C46}"/>
                </a:ext>
              </a:extLst>
            </p:cNvPr>
            <p:cNvSpPr txBox="1"/>
            <p:nvPr/>
          </p:nvSpPr>
          <p:spPr>
            <a:xfrm>
              <a:off x="1175899" y="5830274"/>
              <a:ext cx="222537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CAROL F. DURHAM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The University of North Carolina at Chapel Hill, School of Nursing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919.966.1753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 </a:t>
              </a:r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carol_durham@unc.edu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5" name="Picture 44" descr="A person standing in front of a building&#10;&#10;Description automatically generated">
              <a:extLst>
                <a:ext uri="{FF2B5EF4-FFF2-40B4-BE49-F238E27FC236}">
                  <a16:creationId xmlns:a16="http://schemas.microsoft.com/office/drawing/2014/main" id="{7A076239-D091-4F0E-89F1-6D143BB76B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" t="2525" r="-403" b="35116"/>
            <a:stretch/>
          </p:blipFill>
          <p:spPr>
            <a:xfrm>
              <a:off x="1543800" y="4473660"/>
              <a:ext cx="1449076" cy="1354217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9BD7857E-4D5F-420E-B8D5-33903D0AD15A}"/>
              </a:ext>
            </a:extLst>
          </p:cNvPr>
          <p:cNvGrpSpPr/>
          <p:nvPr/>
        </p:nvGrpSpPr>
        <p:grpSpPr>
          <a:xfrm>
            <a:off x="6284565" y="1409516"/>
            <a:ext cx="2042811" cy="2346387"/>
            <a:chOff x="972935" y="4565785"/>
            <a:chExt cx="2042811" cy="2346387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DE8B8B-73D7-4841-BB1F-62AC0ACC3877}"/>
                </a:ext>
              </a:extLst>
            </p:cNvPr>
            <p:cNvSpPr txBox="1"/>
            <p:nvPr/>
          </p:nvSpPr>
          <p:spPr>
            <a:xfrm>
              <a:off x="972935" y="5896509"/>
              <a:ext cx="204281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2060"/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CRYSTEL L. FARINA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George Washington University School of Nursing</a:t>
              </a:r>
            </a:p>
            <a:p>
              <a:pPr algn="ctr"/>
              <a:r>
                <a: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571.553.0115</a:t>
              </a:r>
            </a:p>
            <a:p>
              <a:pPr algn="ctr"/>
              <a:r>
                <a:rPr lang="en-US" sz="1100" dirty="0" err="1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rPr>
                <a:t>cfarina@email.gwu.edu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48" name="Picture 47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B9488378-BB72-40E2-A4A1-1C0F4A58DC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3" t="2358" r="-403" b="35126"/>
            <a:stretch/>
          </p:blipFill>
          <p:spPr>
            <a:xfrm>
              <a:off x="1238682" y="4565785"/>
              <a:ext cx="1444838" cy="1354217"/>
            </a:xfrm>
            <a:prstGeom prst="rect">
              <a:avLst/>
            </a:prstGeom>
          </p:spPr>
        </p:pic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42F1009-DCE7-4808-800A-84FE62C13BC7}"/>
              </a:ext>
            </a:extLst>
          </p:cNvPr>
          <p:cNvGrpSpPr/>
          <p:nvPr/>
        </p:nvGrpSpPr>
        <p:grpSpPr>
          <a:xfrm>
            <a:off x="5144833" y="3979075"/>
            <a:ext cx="2042811" cy="2554546"/>
            <a:chOff x="8822452" y="1692647"/>
            <a:chExt cx="2042811" cy="2554546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1637F40F-F4FD-4A07-9C21-807F545EC65F}"/>
                </a:ext>
              </a:extLst>
            </p:cNvPr>
            <p:cNvGrpSpPr/>
            <p:nvPr/>
          </p:nvGrpSpPr>
          <p:grpSpPr>
            <a:xfrm>
              <a:off x="8822452" y="1692647"/>
              <a:ext cx="2042811" cy="2554546"/>
              <a:chOff x="6034464" y="4565785"/>
              <a:chExt cx="2042811" cy="2554546"/>
            </a:xfrm>
          </p:grpSpPr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48CC77B-9D4A-4462-AC5C-BB6421C35B01}"/>
                  </a:ext>
                </a:extLst>
              </p:cNvPr>
              <p:cNvSpPr txBox="1"/>
              <p:nvPr/>
            </p:nvSpPr>
            <p:spPr>
              <a:xfrm>
                <a:off x="6034464" y="5920002"/>
                <a:ext cx="2042811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06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SHARON DECKER</a:t>
                </a: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Texas Tech University</a:t>
                </a: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 Health Sciences Center</a:t>
                </a: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806-281-8044</a:t>
                </a: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Sharon.Decker@ttuhsc.edu</a:t>
                </a:r>
                <a:endPara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ctr"/>
                <a:endParaRPr lang="en-US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5A4E9905-74EE-4261-8862-7A0D0692AC06}"/>
                  </a:ext>
                </a:extLst>
              </p:cNvPr>
              <p:cNvSpPr/>
              <p:nvPr/>
            </p:nvSpPr>
            <p:spPr>
              <a:xfrm>
                <a:off x="6357306" y="4565785"/>
                <a:ext cx="1405195" cy="13542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1" name="Picture 50" descr="A person posing for the camera&#10;&#10;Description automatically generated">
              <a:extLst>
                <a:ext uri="{FF2B5EF4-FFF2-40B4-BE49-F238E27FC236}">
                  <a16:creationId xmlns:a16="http://schemas.microsoft.com/office/drawing/2014/main" id="{55875DD5-53D5-496B-B138-9C8C37D3A3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314" t="7299" r="20117" b="12959"/>
            <a:stretch/>
          </p:blipFill>
          <p:spPr>
            <a:xfrm>
              <a:off x="9160255" y="1692647"/>
              <a:ext cx="1405195" cy="1370887"/>
            </a:xfrm>
            <a:prstGeom prst="rect">
              <a:avLst/>
            </a:prstGeom>
          </p:spPr>
        </p:pic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3CE9CFD2-BB55-486C-9163-F970B3E909C2}"/>
              </a:ext>
            </a:extLst>
          </p:cNvPr>
          <p:cNvGrpSpPr/>
          <p:nvPr/>
        </p:nvGrpSpPr>
        <p:grpSpPr>
          <a:xfrm>
            <a:off x="8576876" y="1409516"/>
            <a:ext cx="2632673" cy="2369880"/>
            <a:chOff x="2084621" y="4393802"/>
            <a:chExt cx="2632673" cy="236988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FD107D83-FD9D-4904-9CB4-76B1AAB7E48D}"/>
                </a:ext>
              </a:extLst>
            </p:cNvPr>
            <p:cNvGrpSpPr/>
            <p:nvPr/>
          </p:nvGrpSpPr>
          <p:grpSpPr>
            <a:xfrm>
              <a:off x="2084621" y="4393802"/>
              <a:ext cx="2632673" cy="2369880"/>
              <a:chOff x="3465241" y="4565785"/>
              <a:chExt cx="2632673" cy="236988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51115A2-A753-48C2-9A5B-F5D20D0C3DB8}"/>
                  </a:ext>
                </a:extLst>
              </p:cNvPr>
              <p:cNvSpPr txBox="1"/>
              <p:nvPr/>
            </p:nvSpPr>
            <p:spPr>
              <a:xfrm>
                <a:off x="3465241" y="5920002"/>
                <a:ext cx="2632673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rgbClr val="002060"/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PAMELA SLAVEN-LEE</a:t>
                </a:r>
                <a:r>
                  <a:rPr lang="en-US" sz="1600" b="1" dirty="0">
                    <a:solidFill>
                      <a:srgbClr val="002060"/>
                    </a:solidFill>
                  </a:rPr>
                  <a:t> </a:t>
                </a:r>
                <a:endParaRPr lang="en-US" sz="1600" dirty="0">
                  <a:solidFill>
                    <a:srgbClr val="002060"/>
                  </a:solidFill>
                </a:endParaRP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George Washington University </a:t>
                </a: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School of Nursing</a:t>
                </a:r>
              </a:p>
              <a:p>
                <a:pPr algn="ctr"/>
                <a:r>
                  <a:rPr lang="en-US" sz="1100" dirty="0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  <a:hlinkClick r:id="rId8">
                      <a:extLst>
                        <a:ext uri="{A12FA001-AC4F-418D-AE19-62706E023703}">
                          <ahyp:hlinkClr xmlns:ahyp="http://schemas.microsoft.com/office/drawing/2018/hyperlinkcolor" val="tx"/>
                        </a:ext>
                      </a:extLst>
                    </a:hlinkClick>
                  </a:rPr>
                  <a:t>571.553.6885</a:t>
                </a:r>
                <a:endPara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en-US" sz="1100" dirty="0" err="1">
                    <a:solidFill>
                      <a:schemeClr val="bg1">
                        <a:lumMod val="50000"/>
                      </a:schemeClr>
                    </a:solidFill>
                    <a:latin typeface="Arial Narrow" panose="020B0606020202030204" pitchFamily="34" charset="0"/>
                    <a:cs typeface="Arial" panose="020B0604020202020204" pitchFamily="34" charset="0"/>
                  </a:rPr>
                  <a:t>pamelaslavenlee@gwu.edu</a:t>
                </a:r>
                <a:endParaRPr lang="en-US" sz="1100" dirty="0">
                  <a:solidFill>
                    <a:schemeClr val="bg1">
                      <a:lumMod val="50000"/>
                    </a:schemeClr>
                  </a:solidFill>
                  <a:latin typeface="Arial Narrow" panose="020B060602020203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7F22E31F-9EA2-4417-B40E-947D82BCDF20}"/>
                  </a:ext>
                </a:extLst>
              </p:cNvPr>
              <p:cNvSpPr/>
              <p:nvPr/>
            </p:nvSpPr>
            <p:spPr>
              <a:xfrm>
                <a:off x="4065544" y="4565785"/>
                <a:ext cx="1405195" cy="1354217"/>
              </a:xfrm>
              <a:prstGeom prst="rect">
                <a:avLst/>
              </a:prstGeom>
              <a:solidFill>
                <a:schemeClr val="bg1">
                  <a:lumMod val="5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56" name="Picture 2" descr="Photo of Dr. Pamela Slaven-Lee">
              <a:extLst>
                <a:ext uri="{FF2B5EF4-FFF2-40B4-BE49-F238E27FC236}">
                  <a16:creationId xmlns:a16="http://schemas.microsoft.com/office/drawing/2014/main" id="{584F7791-E8D2-4505-ACE4-A2A8F8C7B340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78" b="13448"/>
            <a:stretch/>
          </p:blipFill>
          <p:spPr bwMode="auto">
            <a:xfrm>
              <a:off x="2925901" y="4393802"/>
              <a:ext cx="1062049" cy="1376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9" name="TextBox 58">
            <a:extLst>
              <a:ext uri="{FF2B5EF4-FFF2-40B4-BE49-F238E27FC236}">
                <a16:creationId xmlns:a16="http://schemas.microsoft.com/office/drawing/2014/main" id="{9A877A02-C46A-4EF2-86F1-565BEE56167B}"/>
              </a:ext>
            </a:extLst>
          </p:cNvPr>
          <p:cNvSpPr txBox="1"/>
          <p:nvPr/>
        </p:nvSpPr>
        <p:spPr>
          <a:xfrm>
            <a:off x="0" y="-366205"/>
            <a:ext cx="12191999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NURSING SIMULATION: </a:t>
            </a:r>
          </a:p>
          <a:p>
            <a:pPr algn="ctr"/>
            <a:r>
              <a:rPr lang="en-US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What We Have Learned from the Pandemic</a:t>
            </a:r>
          </a:p>
        </p:txBody>
      </p:sp>
    </p:spTree>
    <p:extLst>
      <p:ext uri="{BB962C8B-B14F-4D97-AF65-F5344CB8AC3E}">
        <p14:creationId xmlns:p14="http://schemas.microsoft.com/office/powerpoint/2010/main" val="16081442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1604</TotalTime>
  <Words>825</Words>
  <Application>Microsoft Office PowerPoint</Application>
  <PresentationFormat>Widescreen</PresentationFormat>
  <Paragraphs>206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Victoria Hatfield</dc:creator>
  <cp:lastModifiedBy>Victoria Hatfield</cp:lastModifiedBy>
  <cp:revision>93</cp:revision>
  <dcterms:created xsi:type="dcterms:W3CDTF">2020-06-23T18:05:42Z</dcterms:created>
  <dcterms:modified xsi:type="dcterms:W3CDTF">2020-07-15T21:21:55Z</dcterms:modified>
</cp:coreProperties>
</file>